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5" r:id="rId1"/>
  </p:sldMasterIdLst>
  <p:notesMasterIdLst>
    <p:notesMasterId r:id="rId48"/>
  </p:notesMasterIdLst>
  <p:sldIdLst>
    <p:sldId id="263" r:id="rId2"/>
    <p:sldId id="264" r:id="rId3"/>
    <p:sldId id="277" r:id="rId4"/>
    <p:sldId id="344" r:id="rId5"/>
    <p:sldId id="320" r:id="rId6"/>
    <p:sldId id="321" r:id="rId7"/>
    <p:sldId id="322" r:id="rId8"/>
    <p:sldId id="327" r:id="rId9"/>
    <p:sldId id="324" r:id="rId10"/>
    <p:sldId id="325" r:id="rId11"/>
    <p:sldId id="332" r:id="rId12"/>
    <p:sldId id="319" r:id="rId13"/>
    <p:sldId id="328" r:id="rId14"/>
    <p:sldId id="329" r:id="rId15"/>
    <p:sldId id="361" r:id="rId16"/>
    <p:sldId id="330" r:id="rId17"/>
    <p:sldId id="348" r:id="rId18"/>
    <p:sldId id="304" r:id="rId19"/>
    <p:sldId id="362" r:id="rId20"/>
    <p:sldId id="275" r:id="rId21"/>
    <p:sldId id="266" r:id="rId22"/>
    <p:sldId id="343" r:id="rId23"/>
    <p:sldId id="314" r:id="rId24"/>
    <p:sldId id="326" r:id="rId25"/>
    <p:sldId id="345" r:id="rId26"/>
    <p:sldId id="346" r:id="rId27"/>
    <p:sldId id="363" r:id="rId28"/>
    <p:sldId id="364" r:id="rId29"/>
    <p:sldId id="334" r:id="rId30"/>
    <p:sldId id="339" r:id="rId31"/>
    <p:sldId id="338" r:id="rId32"/>
    <p:sldId id="337" r:id="rId33"/>
    <p:sldId id="335" r:id="rId34"/>
    <p:sldId id="315" r:id="rId35"/>
    <p:sldId id="313" r:id="rId36"/>
    <p:sldId id="341" r:id="rId37"/>
    <p:sldId id="360" r:id="rId38"/>
    <p:sldId id="349" r:id="rId39"/>
    <p:sldId id="350" r:id="rId40"/>
    <p:sldId id="352" r:id="rId41"/>
    <p:sldId id="353" r:id="rId42"/>
    <p:sldId id="354" r:id="rId43"/>
    <p:sldId id="355" r:id="rId44"/>
    <p:sldId id="356" r:id="rId45"/>
    <p:sldId id="357" r:id="rId46"/>
    <p:sldId id="358" r:id="rId4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103E8A"/>
    <a:srgbClr val="000000"/>
    <a:srgbClr val="7B9E72"/>
    <a:srgbClr val="BC4F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81477" autoAdjust="0"/>
  </p:normalViewPr>
  <p:slideViewPr>
    <p:cSldViewPr snapToGrid="0" showGuides="1">
      <p:cViewPr varScale="1">
        <p:scale>
          <a:sx n="75" d="100"/>
          <a:sy n="75" d="100"/>
        </p:scale>
        <p:origin x="-146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DENFS06.PBSJ.COM\Trans\Tranproj\100019455_Adaptive%20Signal%20Timing\Benefit%20Cost\BC%20Greeley_JL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'BC for Greeley'!$B$1</c:f>
              <c:strCache>
                <c:ptCount val="1"/>
                <c:pt idx="0">
                  <c:v>Cumulative benefit with InSync</c:v>
                </c:pt>
              </c:strCache>
            </c:strRef>
          </c:tx>
          <c:marker>
            <c:symbol val="none"/>
          </c:marker>
          <c:cat>
            <c:numRef>
              <c:f>'BC for Greeley'!$A$3:$A$22</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'BC for Greeley'!$G$3:$G$22</c:f>
              <c:numCache>
                <c:formatCode>_("$"* #,##0.00_);_("$"* \(#,##0.00\);_("$"* "-"??_);_(@_)</c:formatCode>
                <c:ptCount val="20"/>
                <c:pt idx="0">
                  <c:v>0.51049999999999951</c:v>
                </c:pt>
                <c:pt idx="1">
                  <c:v>1.831</c:v>
                </c:pt>
                <c:pt idx="2">
                  <c:v>3.1515</c:v>
                </c:pt>
                <c:pt idx="3">
                  <c:v>4.4720000000000004</c:v>
                </c:pt>
                <c:pt idx="4">
                  <c:v>5.7924999999999995</c:v>
                </c:pt>
                <c:pt idx="5">
                  <c:v>7.2030000000000003</c:v>
                </c:pt>
                <c:pt idx="6">
                  <c:v>8.5235000000000003</c:v>
                </c:pt>
                <c:pt idx="7">
                  <c:v>9.8440000000000012</c:v>
                </c:pt>
                <c:pt idx="8">
                  <c:v>11.1645</c:v>
                </c:pt>
                <c:pt idx="9">
                  <c:v>12.485000000000021</c:v>
                </c:pt>
                <c:pt idx="10">
                  <c:v>13.895500000000025</c:v>
                </c:pt>
                <c:pt idx="11">
                  <c:v>15.216000000000001</c:v>
                </c:pt>
                <c:pt idx="12">
                  <c:v>16.5365</c:v>
                </c:pt>
                <c:pt idx="13">
                  <c:v>17.856999999999999</c:v>
                </c:pt>
                <c:pt idx="14">
                  <c:v>19.177499999999988</c:v>
                </c:pt>
                <c:pt idx="15">
                  <c:v>20.587999999999987</c:v>
                </c:pt>
                <c:pt idx="16">
                  <c:v>21.908499999999933</c:v>
                </c:pt>
                <c:pt idx="17">
                  <c:v>23.228999999999989</c:v>
                </c:pt>
                <c:pt idx="18">
                  <c:v>24.549499999999949</c:v>
                </c:pt>
                <c:pt idx="19">
                  <c:v>25.87</c:v>
                </c:pt>
              </c:numCache>
            </c:numRef>
          </c:val>
          <c:smooth val="0"/>
        </c:ser>
        <c:ser>
          <c:idx val="1"/>
          <c:order val="1"/>
          <c:tx>
            <c:strRef>
              <c:f>'BC for Greeley'!$H$1</c:f>
              <c:strCache>
                <c:ptCount val="1"/>
                <c:pt idx="0">
                  <c:v>Cumulative benefit with regular signal timing</c:v>
                </c:pt>
              </c:strCache>
            </c:strRef>
          </c:tx>
          <c:marker>
            <c:symbol val="none"/>
          </c:marker>
          <c:cat>
            <c:numRef>
              <c:f>'BC for Greeley'!$A$3:$A$22</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'BC for Greeley'!$L$3:$L$22</c:f>
              <c:numCache>
                <c:formatCode>_("$"* #,##0.00_);_("$"* \(#,##0.00\);_("$"* "-"??_);_(@_)</c:formatCode>
                <c:ptCount val="20"/>
                <c:pt idx="0">
                  <c:v>0.98380000000000001</c:v>
                </c:pt>
                <c:pt idx="1">
                  <c:v>1.9455999999999956</c:v>
                </c:pt>
                <c:pt idx="2">
                  <c:v>2.7953999999999999</c:v>
                </c:pt>
                <c:pt idx="3">
                  <c:v>3.5331999999999999</c:v>
                </c:pt>
                <c:pt idx="4">
                  <c:v>4.1589999999999945</c:v>
                </c:pt>
                <c:pt idx="5">
                  <c:v>5.1427999999999985</c:v>
                </c:pt>
                <c:pt idx="6">
                  <c:v>6.104599999999988</c:v>
                </c:pt>
                <c:pt idx="7">
                  <c:v>6.9543999999999997</c:v>
                </c:pt>
                <c:pt idx="8">
                  <c:v>7.692199999999989</c:v>
                </c:pt>
                <c:pt idx="9">
                  <c:v>8.3180000000000014</c:v>
                </c:pt>
                <c:pt idx="10">
                  <c:v>9.3018000000000001</c:v>
                </c:pt>
                <c:pt idx="11">
                  <c:v>10.2636</c:v>
                </c:pt>
                <c:pt idx="12">
                  <c:v>11.1134</c:v>
                </c:pt>
                <c:pt idx="13">
                  <c:v>11.8512</c:v>
                </c:pt>
                <c:pt idx="14">
                  <c:v>12.477</c:v>
                </c:pt>
                <c:pt idx="15">
                  <c:v>13.460800000000004</c:v>
                </c:pt>
                <c:pt idx="16">
                  <c:v>14.422600000000006</c:v>
                </c:pt>
                <c:pt idx="17">
                  <c:v>15.272400000000006</c:v>
                </c:pt>
                <c:pt idx="18">
                  <c:v>16.032599999999952</c:v>
                </c:pt>
                <c:pt idx="19">
                  <c:v>16.703199999999953</c:v>
                </c:pt>
              </c:numCache>
            </c:numRef>
          </c:val>
          <c:smooth val="0"/>
        </c:ser>
        <c:dLbls>
          <c:showLegendKey val="0"/>
          <c:showVal val="0"/>
          <c:showCatName val="0"/>
          <c:showSerName val="0"/>
          <c:showPercent val="0"/>
          <c:showBubbleSize val="0"/>
        </c:dLbls>
        <c:marker val="1"/>
        <c:smooth val="0"/>
        <c:axId val="102413056"/>
        <c:axId val="102414976"/>
      </c:lineChart>
      <c:catAx>
        <c:axId val="102413056"/>
        <c:scaling>
          <c:orientation val="minMax"/>
        </c:scaling>
        <c:delete val="0"/>
        <c:axPos val="b"/>
        <c:title>
          <c:tx>
            <c:rich>
              <a:bodyPr/>
              <a:lstStyle/>
              <a:p>
                <a:pPr>
                  <a:defRPr/>
                </a:pPr>
                <a:r>
                  <a:rPr lang="en-US"/>
                  <a:t>Years</a:t>
                </a:r>
              </a:p>
            </c:rich>
          </c:tx>
          <c:overlay val="0"/>
        </c:title>
        <c:numFmt formatCode="General" sourceLinked="1"/>
        <c:majorTickMark val="out"/>
        <c:minorTickMark val="none"/>
        <c:tickLblPos val="nextTo"/>
        <c:crossAx val="102414976"/>
        <c:crossesAt val="0"/>
        <c:auto val="1"/>
        <c:lblAlgn val="ctr"/>
        <c:lblOffset val="100"/>
        <c:noMultiLvlLbl val="0"/>
      </c:catAx>
      <c:valAx>
        <c:axId val="102414976"/>
        <c:scaling>
          <c:orientation val="minMax"/>
          <c:max val="26"/>
        </c:scaling>
        <c:delete val="0"/>
        <c:axPos val="l"/>
        <c:majorGridlines/>
        <c:title>
          <c:tx>
            <c:rich>
              <a:bodyPr rot="-5400000" vert="horz"/>
              <a:lstStyle/>
              <a:p>
                <a:pPr>
                  <a:defRPr/>
                </a:pPr>
                <a:r>
                  <a:rPr lang="en-US"/>
                  <a:t>Savings/Costs (millions)</a:t>
                </a:r>
              </a:p>
            </c:rich>
          </c:tx>
          <c:overlay val="0"/>
        </c:title>
        <c:numFmt formatCode="&quot;$&quot;#,##0" sourceLinked="0"/>
        <c:majorTickMark val="out"/>
        <c:minorTickMark val="none"/>
        <c:tickLblPos val="nextTo"/>
        <c:crossAx val="102413056"/>
        <c:crossesAt val="1"/>
        <c:crossBetween val="midCat"/>
        <c:majorUnit val="2"/>
      </c:valAx>
    </c:plotArea>
    <c:legend>
      <c:legendPos val="b"/>
      <c:overlay val="0"/>
      <c:spPr>
        <a:ln>
          <a:solidFill>
            <a:schemeClr val="accent1"/>
          </a:solidFill>
        </a:ln>
      </c:sp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88872A-F08A-4D03-8573-1AF55819FCE0}" type="datetimeFigureOut">
              <a:rPr lang="en-US" smtClean="0"/>
              <a:pPr/>
              <a:t>6/11/2014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9C395F-FADD-4588-9D32-4D3DC874B1C7}" type="slidenum">
              <a:rPr lang="en-US" smtClean="0"/>
              <a:pPr/>
              <a:t>‹#›</a:t>
            </a:fld>
            <a:endParaRPr lang="en-US"/>
          </a:p>
        </p:txBody>
      </p:sp>
    </p:spTree>
    <p:extLst>
      <p:ext uri="{BB962C8B-B14F-4D97-AF65-F5344CB8AC3E}">
        <p14:creationId xmlns:p14="http://schemas.microsoft.com/office/powerpoint/2010/main" val="2069932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Atkins in lower</a:t>
            </a:r>
            <a:r>
              <a:rPr lang="en-US" baseline="0" dirty="0" smtClean="0"/>
              <a:t> left corner (white)</a:t>
            </a:r>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Public</a:t>
            </a:r>
            <a:r>
              <a:rPr lang="en-US" baseline="0" dirty="0" smtClean="0"/>
              <a:t> Benefits: Reduced </a:t>
            </a:r>
            <a:r>
              <a:rPr lang="en-US" sz="1200" dirty="0" smtClean="0">
                <a:solidFill>
                  <a:srgbClr val="000000"/>
                </a:solidFill>
              </a:rPr>
              <a:t>delay,  lower fuel consumption, minimize vehicle emissions, fewer</a:t>
            </a:r>
            <a:r>
              <a:rPr lang="en-US" sz="1200" baseline="0" dirty="0" smtClean="0">
                <a:solidFill>
                  <a:srgbClr val="000000"/>
                </a:solidFill>
              </a:rPr>
              <a:t> </a:t>
            </a:r>
            <a:r>
              <a:rPr lang="en-US" sz="1200" dirty="0" smtClean="0">
                <a:solidFill>
                  <a:srgbClr val="000000"/>
                </a:solidFill>
              </a:rPr>
              <a:t>crashes, decrease driver frustration, and improve congestion</a:t>
            </a:r>
          </a:p>
          <a:p>
            <a:endParaRPr lang="en-US" sz="1200" dirty="0" smtClean="0">
              <a:solidFill>
                <a:srgbClr val="000000"/>
              </a:solidFill>
            </a:endParaRPr>
          </a:p>
          <a:p>
            <a:r>
              <a:rPr lang="en-US" sz="1200" dirty="0" smtClean="0">
                <a:solidFill>
                  <a:srgbClr val="000000"/>
                </a:solidFill>
              </a:rPr>
              <a:t>Updated timings:</a:t>
            </a:r>
            <a:r>
              <a:rPr lang="en-US" sz="1200" baseline="0" dirty="0" smtClean="0">
                <a:solidFill>
                  <a:srgbClr val="000000"/>
                </a:solidFill>
              </a:rPr>
              <a:t> System adapts to current traffic volumes in real time</a:t>
            </a:r>
          </a:p>
          <a:p>
            <a:endParaRPr lang="en-US" sz="1200" baseline="0" dirty="0" smtClean="0">
              <a:solidFill>
                <a:srgbClr val="000000"/>
              </a:solidFill>
            </a:endParaRPr>
          </a:p>
          <a:p>
            <a:r>
              <a:rPr lang="en-US" dirty="0" smtClean="0"/>
              <a:t>24/7 timing: Eliminates</a:t>
            </a:r>
            <a:r>
              <a:rPr lang="en-US" baseline="0" dirty="0" smtClean="0"/>
              <a:t> applying peak period timing plan to off peak time and addresses weekend traffic patterns automatically</a:t>
            </a:r>
          </a:p>
          <a:p>
            <a:endParaRPr lang="en-US" baseline="0" dirty="0" smtClean="0"/>
          </a:p>
          <a:p>
            <a:r>
              <a:rPr lang="en-US" dirty="0" smtClean="0"/>
              <a:t>Capacity: get the most out</a:t>
            </a:r>
            <a:r>
              <a:rPr lang="en-US" baseline="0" dirty="0" smtClean="0"/>
              <a:t> of what is there – delay the need to build new or add capacity</a:t>
            </a:r>
          </a:p>
          <a:p>
            <a:endParaRPr lang="en-US" baseline="0" dirty="0" smtClean="0"/>
          </a:p>
          <a:p>
            <a:r>
              <a:rPr lang="en-US" baseline="0" dirty="0" smtClean="0"/>
              <a:t>Staff knowledge: Allow staff to gain experience with new state of the art technology – be a leader in the industry</a:t>
            </a:r>
          </a:p>
          <a:p>
            <a:endParaRPr lang="en-US" baseline="0" dirty="0" smtClean="0"/>
          </a:p>
          <a:p>
            <a:r>
              <a:rPr lang="en-US" baseline="0" dirty="0" smtClean="0"/>
              <a:t>Staff hours: Staffing levels not increasing, but level of responsibility continues to increase. Trying to do more with less or the same.</a:t>
            </a:r>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Technology</a:t>
            </a:r>
            <a:r>
              <a:rPr lang="en-US" baseline="0" dirty="0" smtClean="0"/>
              <a:t> has been shown to provide </a:t>
            </a:r>
            <a:r>
              <a:rPr lang="en-US" dirty="0" smtClean="0"/>
              <a:t>benefit to traveling public</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Timing</a:t>
            </a:r>
            <a:r>
              <a:rPr lang="en-US" baseline="0" dirty="0" smtClean="0"/>
              <a:t> plans are based on current traffic conditions</a:t>
            </a:r>
            <a:endParaRPr lang="en-US" dirty="0" smtClean="0"/>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Provides 24/7 signal timing – not just peaks</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Maximizes the existing transportation system by improving throughput and delaying</a:t>
            </a:r>
            <a:r>
              <a:rPr lang="en-US" baseline="0" dirty="0" smtClean="0"/>
              <a:t> need for capacity improvement</a:t>
            </a:r>
            <a:endParaRPr lang="en-US" dirty="0" smtClean="0"/>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Exposes staff to new technology</a:t>
            </a:r>
          </a:p>
          <a:p>
            <a:pPr lvl="1">
              <a:buFont typeface="Arial" pitchFamily="34" charset="0"/>
              <a:buChar char="•"/>
            </a:pPr>
            <a:r>
              <a:rPr lang="en-US" dirty="0" smtClean="0"/>
              <a:t>Once</a:t>
            </a:r>
            <a:r>
              <a:rPr lang="en-US" baseline="0" dirty="0" smtClean="0"/>
              <a:t> system is operating, minimum staff time required to maintain</a:t>
            </a:r>
          </a:p>
          <a:p>
            <a:pPr lvl="1">
              <a:buFont typeface="Arial" pitchFamily="34" charset="0"/>
              <a:buChar char="•"/>
            </a:pPr>
            <a:r>
              <a:rPr lang="en-US" baseline="0" dirty="0" smtClean="0"/>
              <a:t>Adaptive control is specifically listed as a solution to poor signal timing in FHWA’s EDC program</a:t>
            </a:r>
            <a:endParaRPr lang="en-US" dirty="0" smtClean="0"/>
          </a:p>
          <a:p>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lvl="1" indent="-171450" algn="l" defTabSz="844550">
              <a:lnSpc>
                <a:spcPct val="90000"/>
              </a:lnSpc>
              <a:spcBef>
                <a:spcPct val="0"/>
              </a:spcBef>
              <a:spcAft>
                <a:spcPct val="15000"/>
              </a:spcAft>
              <a:buChar char="••"/>
            </a:pPr>
            <a:r>
              <a:rPr lang="en-US" sz="1900" dirty="0" smtClean="0">
                <a:solidFill>
                  <a:schemeClr val="tx2"/>
                </a:solidFill>
              </a:rPr>
              <a:t>Funding</a:t>
            </a:r>
            <a:endParaRPr lang="en-US" sz="1900" kern="1200" dirty="0" smtClean="0">
              <a:solidFill>
                <a:schemeClr val="tx2"/>
              </a:solidFill>
            </a:endParaRPr>
          </a:p>
          <a:p>
            <a:pPr marL="342900" lvl="2" indent="-171450" defTabSz="844550">
              <a:lnSpc>
                <a:spcPct val="90000"/>
              </a:lnSpc>
              <a:spcAft>
                <a:spcPct val="15000"/>
              </a:spcAft>
              <a:buChar char="••"/>
            </a:pPr>
            <a:r>
              <a:rPr lang="en-US" sz="1900" dirty="0" smtClean="0">
                <a:solidFill>
                  <a:schemeClr val="tx2"/>
                </a:solidFill>
              </a:rPr>
              <a:t>CDOT had funds available</a:t>
            </a:r>
          </a:p>
          <a:p>
            <a:pPr marL="342900" lvl="2" indent="-171450" defTabSz="844550">
              <a:lnSpc>
                <a:spcPct val="90000"/>
              </a:lnSpc>
              <a:spcAft>
                <a:spcPct val="15000"/>
              </a:spcAft>
              <a:buChar char="••"/>
            </a:pPr>
            <a:r>
              <a:rPr lang="en-US" sz="1900" dirty="0" smtClean="0">
                <a:solidFill>
                  <a:schemeClr val="tx2"/>
                </a:solidFill>
              </a:rPr>
              <a:t>NFRMPO had CMAQ</a:t>
            </a:r>
          </a:p>
          <a:p>
            <a:pPr marL="342900" lvl="2" indent="-171450" defTabSz="844550">
              <a:lnSpc>
                <a:spcPct val="90000"/>
              </a:lnSpc>
              <a:spcAft>
                <a:spcPct val="15000"/>
              </a:spcAft>
              <a:buChar char="••"/>
            </a:pPr>
            <a:r>
              <a:rPr lang="en-US" sz="1900" kern="1200" dirty="0" smtClean="0">
                <a:solidFill>
                  <a:schemeClr val="tx2"/>
                </a:solidFill>
              </a:rPr>
              <a:t>City of Greeley could supplement</a:t>
            </a:r>
          </a:p>
          <a:p>
            <a:pPr marL="171450" lvl="1" indent="-171450" algn="l" defTabSz="844550">
              <a:lnSpc>
                <a:spcPct val="90000"/>
              </a:lnSpc>
              <a:spcBef>
                <a:spcPct val="0"/>
              </a:spcBef>
              <a:spcAft>
                <a:spcPct val="15000"/>
              </a:spcAft>
              <a:buChar char="••"/>
            </a:pPr>
            <a:r>
              <a:rPr lang="en-US" sz="1900" kern="1200" dirty="0" smtClean="0">
                <a:solidFill>
                  <a:schemeClr val="tx2"/>
                </a:solidFill>
              </a:rPr>
              <a:t>Partnership</a:t>
            </a:r>
          </a:p>
          <a:p>
            <a:pPr marL="342900" lvl="2" indent="-171450" algn="l" defTabSz="844550" rtl="0" eaLnBrk="1" latinLnBrk="0" hangingPunct="1">
              <a:lnSpc>
                <a:spcPct val="90000"/>
              </a:lnSpc>
              <a:spcBef>
                <a:spcPct val="0"/>
              </a:spcBef>
              <a:spcAft>
                <a:spcPct val="15000"/>
              </a:spcAft>
              <a:buChar char="••"/>
            </a:pPr>
            <a:r>
              <a:rPr lang="en-US" sz="1900" kern="1200" dirty="0" smtClean="0">
                <a:solidFill>
                  <a:schemeClr val="tx2"/>
                </a:solidFill>
                <a:latin typeface="+mn-lt"/>
                <a:ea typeface="+mn-ea"/>
                <a:cs typeface="+mn-cs"/>
              </a:rPr>
              <a:t>CDOT </a:t>
            </a:r>
          </a:p>
          <a:p>
            <a:pPr marL="800100" lvl="3" indent="-171450" algn="l" defTabSz="844550" rtl="0" eaLnBrk="1" latinLnBrk="0" hangingPunct="1">
              <a:lnSpc>
                <a:spcPct val="90000"/>
              </a:lnSpc>
              <a:spcBef>
                <a:spcPct val="0"/>
              </a:spcBef>
              <a:spcAft>
                <a:spcPct val="15000"/>
              </a:spcAft>
              <a:buChar char="••"/>
            </a:pPr>
            <a:r>
              <a:rPr lang="en-US" sz="1900" kern="1200" dirty="0" smtClean="0">
                <a:solidFill>
                  <a:schemeClr val="tx2"/>
                </a:solidFill>
                <a:latin typeface="+mn-lt"/>
                <a:ea typeface="+mn-ea"/>
                <a:cs typeface="+mn-cs"/>
              </a:rPr>
              <a:t>purchase/install system and initial evaluation</a:t>
            </a:r>
          </a:p>
          <a:p>
            <a:pPr marL="342900" lvl="2" indent="-171450" algn="l" defTabSz="844550" rtl="0" eaLnBrk="1" latinLnBrk="0" hangingPunct="1">
              <a:lnSpc>
                <a:spcPct val="90000"/>
              </a:lnSpc>
              <a:spcBef>
                <a:spcPct val="0"/>
              </a:spcBef>
              <a:spcAft>
                <a:spcPct val="15000"/>
              </a:spcAft>
              <a:buChar char="••"/>
            </a:pPr>
            <a:r>
              <a:rPr lang="en-US" sz="1900" kern="1200" dirty="0" smtClean="0">
                <a:solidFill>
                  <a:schemeClr val="tx2"/>
                </a:solidFill>
                <a:latin typeface="+mn-lt"/>
                <a:ea typeface="+mn-ea"/>
                <a:cs typeface="+mn-cs"/>
              </a:rPr>
              <a:t>City of Greeley</a:t>
            </a:r>
            <a:r>
              <a:rPr lang="en-US" sz="1900" kern="1200" baseline="0" dirty="0" smtClean="0">
                <a:solidFill>
                  <a:schemeClr val="tx2"/>
                </a:solidFill>
                <a:latin typeface="+mn-lt"/>
                <a:ea typeface="+mn-ea"/>
                <a:cs typeface="+mn-cs"/>
              </a:rPr>
              <a:t> </a:t>
            </a:r>
          </a:p>
          <a:p>
            <a:pPr marL="800100" lvl="3" indent="-171450" algn="l" defTabSz="844550" rtl="0" eaLnBrk="1" latinLnBrk="0" hangingPunct="1">
              <a:lnSpc>
                <a:spcPct val="90000"/>
              </a:lnSpc>
              <a:spcBef>
                <a:spcPct val="0"/>
              </a:spcBef>
              <a:spcAft>
                <a:spcPct val="15000"/>
              </a:spcAft>
              <a:buChar char="••"/>
            </a:pPr>
            <a:r>
              <a:rPr lang="en-US" sz="1900" dirty="0" smtClean="0">
                <a:solidFill>
                  <a:schemeClr val="tx2"/>
                </a:solidFill>
              </a:rPr>
              <a:t>Maintain and operate system after installation</a:t>
            </a:r>
            <a:endParaRPr lang="en-US" sz="1900" kern="1200" dirty="0" smtClean="0">
              <a:solidFill>
                <a:schemeClr val="tx2"/>
              </a:solidFill>
            </a:endParaRPr>
          </a:p>
          <a:p>
            <a:pPr marL="800100" lvl="3" indent="-171450" algn="l" defTabSz="844550">
              <a:lnSpc>
                <a:spcPct val="90000"/>
              </a:lnSpc>
              <a:spcBef>
                <a:spcPct val="0"/>
              </a:spcBef>
              <a:spcAft>
                <a:spcPct val="15000"/>
              </a:spcAft>
              <a:buChar char="••"/>
            </a:pPr>
            <a:r>
              <a:rPr lang="en-US" sz="1900" kern="1200" dirty="0" smtClean="0">
                <a:solidFill>
                  <a:schemeClr val="tx2"/>
                </a:solidFill>
              </a:rPr>
              <a:t>Perform air quality </a:t>
            </a:r>
            <a:r>
              <a:rPr lang="en-US" sz="1900" dirty="0" smtClean="0">
                <a:solidFill>
                  <a:schemeClr val="tx2"/>
                </a:solidFill>
              </a:rPr>
              <a:t>measurement in future</a:t>
            </a:r>
          </a:p>
          <a:p>
            <a:pPr marL="171450" lvl="1" indent="-171450" algn="l" defTabSz="844550">
              <a:lnSpc>
                <a:spcPct val="90000"/>
              </a:lnSpc>
              <a:spcBef>
                <a:spcPct val="0"/>
              </a:spcBef>
              <a:spcAft>
                <a:spcPct val="15000"/>
              </a:spcAft>
              <a:buChar char="••"/>
            </a:pPr>
            <a:r>
              <a:rPr lang="en-US" sz="1900" dirty="0" smtClean="0">
                <a:solidFill>
                  <a:srgbClr val="000000"/>
                </a:solidFill>
              </a:rPr>
              <a:t>Collaboration</a:t>
            </a:r>
          </a:p>
          <a:p>
            <a:pPr marL="342900" lvl="2" indent="-171450" algn="l" defTabSz="844550">
              <a:lnSpc>
                <a:spcPct val="90000"/>
              </a:lnSpc>
              <a:spcBef>
                <a:spcPct val="0"/>
              </a:spcBef>
              <a:spcAft>
                <a:spcPct val="15000"/>
              </a:spcAft>
              <a:buChar char="••"/>
            </a:pPr>
            <a:r>
              <a:rPr lang="en-US" sz="1900" kern="1200" dirty="0" smtClean="0">
                <a:solidFill>
                  <a:srgbClr val="000000"/>
                </a:solidFill>
              </a:rPr>
              <a:t>CDOG</a:t>
            </a:r>
            <a:r>
              <a:rPr lang="en-US" sz="1900" kern="1200" baseline="0" dirty="0" smtClean="0">
                <a:solidFill>
                  <a:srgbClr val="000000"/>
                </a:solidFill>
              </a:rPr>
              <a:t> HQ interested in experimental technology and will </a:t>
            </a:r>
            <a:r>
              <a:rPr lang="en-US" sz="1900" kern="1200" dirty="0" smtClean="0">
                <a:solidFill>
                  <a:srgbClr val="000000"/>
                </a:solidFill>
              </a:rPr>
              <a:t>perform long term safety review</a:t>
            </a:r>
            <a:endParaRPr lang="en-US" sz="1900" kern="1200" dirty="0" smtClean="0">
              <a:solidFill>
                <a:schemeClr val="tx2"/>
              </a:solidFill>
            </a:endParaRPr>
          </a:p>
          <a:p>
            <a:pPr marL="342900" lvl="2" indent="-171450" algn="l" defTabSz="844550">
              <a:lnSpc>
                <a:spcPct val="90000"/>
              </a:lnSpc>
              <a:spcBef>
                <a:spcPct val="0"/>
              </a:spcBef>
              <a:spcAft>
                <a:spcPct val="15000"/>
              </a:spcAft>
              <a:buNone/>
            </a:pPr>
            <a:endParaRPr lang="en-US" sz="1900" kern="1200" dirty="0" smtClean="0">
              <a:solidFill>
                <a:schemeClr val="tx2"/>
              </a:solidFill>
            </a:endParaRPr>
          </a:p>
        </p:txBody>
      </p:sp>
      <p:sp>
        <p:nvSpPr>
          <p:cNvPr id="4" name="Slide Number Placeholder 3"/>
          <p:cNvSpPr>
            <a:spLocks noGrp="1"/>
          </p:cNvSpPr>
          <p:nvPr>
            <p:ph type="sldNum" sz="quarter" idx="10"/>
          </p:nvPr>
        </p:nvSpPr>
        <p:spPr/>
        <p:txBody>
          <a:bodyPr/>
          <a:lstStyle/>
          <a:p>
            <a:fld id="{929C395F-FADD-4588-9D32-4D3DC874B1C7}"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lvl="1" indent="-171450" algn="l" defTabSz="844550">
              <a:lnSpc>
                <a:spcPct val="90000"/>
              </a:lnSpc>
              <a:spcBef>
                <a:spcPct val="0"/>
              </a:spcBef>
              <a:spcAft>
                <a:spcPct val="15000"/>
              </a:spcAft>
              <a:buChar char="••"/>
            </a:pPr>
            <a:r>
              <a:rPr lang="en-US" sz="1900" dirty="0" smtClean="0">
                <a:solidFill>
                  <a:srgbClr val="000000"/>
                </a:solidFill>
              </a:rPr>
              <a:t>Collaboration</a:t>
            </a:r>
          </a:p>
          <a:p>
            <a:pPr marL="342900" lvl="2" indent="-171450" algn="l" defTabSz="844550" rtl="0" eaLnBrk="1" latinLnBrk="0" hangingPunct="1">
              <a:lnSpc>
                <a:spcPct val="90000"/>
              </a:lnSpc>
              <a:spcBef>
                <a:spcPct val="0"/>
              </a:spcBef>
              <a:spcAft>
                <a:spcPct val="15000"/>
              </a:spcAft>
              <a:buChar char="••"/>
            </a:pPr>
            <a:r>
              <a:rPr lang="en-US" sz="1900" kern="1200" dirty="0" smtClean="0">
                <a:solidFill>
                  <a:srgbClr val="000000"/>
                </a:solidFill>
                <a:latin typeface="+mn-lt"/>
                <a:ea typeface="+mn-ea"/>
                <a:cs typeface="+mn-cs"/>
              </a:rPr>
              <a:t>System engineering analysis and FIPI completed for</a:t>
            </a:r>
            <a:r>
              <a:rPr lang="en-US" sz="1900" kern="1200" baseline="0" dirty="0" smtClean="0">
                <a:solidFill>
                  <a:srgbClr val="000000"/>
                </a:solidFill>
                <a:latin typeface="+mn-lt"/>
                <a:ea typeface="+mn-ea"/>
                <a:cs typeface="+mn-cs"/>
              </a:rPr>
              <a:t> FHWA</a:t>
            </a:r>
            <a:endParaRPr lang="en-US" sz="1900" kern="1200" baseline="0" dirty="0" smtClean="0">
              <a:solidFill>
                <a:schemeClr val="tx2"/>
              </a:solidFill>
              <a:latin typeface="+mn-lt"/>
              <a:ea typeface="+mn-ea"/>
              <a:cs typeface="+mn-cs"/>
            </a:endParaRPr>
          </a:p>
          <a:p>
            <a:pPr marL="342900" lvl="2" indent="-171450" algn="l" defTabSz="844550" rtl="0" eaLnBrk="1" latinLnBrk="0" hangingPunct="1">
              <a:lnSpc>
                <a:spcPct val="90000"/>
              </a:lnSpc>
              <a:spcBef>
                <a:spcPct val="0"/>
              </a:spcBef>
              <a:spcAft>
                <a:spcPct val="15000"/>
              </a:spcAft>
              <a:buChar char="••"/>
            </a:pPr>
            <a:endParaRPr lang="en-US" sz="1900" kern="1200" baseline="0" dirty="0" smtClean="0">
              <a:solidFill>
                <a:schemeClr val="tx2"/>
              </a:solidFill>
              <a:latin typeface="+mn-lt"/>
              <a:ea typeface="+mn-ea"/>
              <a:cs typeface="+mn-cs"/>
            </a:endParaRPr>
          </a:p>
        </p:txBody>
      </p:sp>
      <p:sp>
        <p:nvSpPr>
          <p:cNvPr id="4" name="Slide Number Placeholder 3"/>
          <p:cNvSpPr>
            <a:spLocks noGrp="1"/>
          </p:cNvSpPr>
          <p:nvPr>
            <p:ph type="sldNum" sz="quarter" idx="10"/>
          </p:nvPr>
        </p:nvSpPr>
        <p:spPr/>
        <p:txBody>
          <a:bodyPr/>
          <a:lstStyle/>
          <a:p>
            <a:fld id="{929C395F-FADD-4588-9D32-4D3DC874B1C7}"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smtClean="0"/>
          </a:p>
          <a:p>
            <a:pPr marL="631825" lvl="2" indent="-231775">
              <a:buClr>
                <a:schemeClr val="tx1"/>
              </a:buClr>
              <a:buSzPct val="120000"/>
              <a:buFont typeface="Wingdings" pitchFamily="2" charset="2"/>
              <a:buChar char="ü"/>
            </a:pPr>
            <a:r>
              <a:rPr lang="en-US" sz="2600" dirty="0" smtClean="0">
                <a:ea typeface="+mn-ea"/>
                <a:cs typeface="+mn-cs"/>
              </a:rPr>
              <a:t>CDOT facility – US 34 Business is a highway</a:t>
            </a:r>
          </a:p>
          <a:p>
            <a:pPr marL="631825" lvl="2" indent="-231775">
              <a:buClr>
                <a:schemeClr val="tx1"/>
              </a:buClr>
              <a:buSzPct val="120000"/>
              <a:buFont typeface="Wingdings" pitchFamily="2" charset="2"/>
              <a:buChar char="ü"/>
            </a:pPr>
            <a:r>
              <a:rPr lang="en-US" sz="2600" dirty="0" smtClean="0">
                <a:ea typeface="+mn-ea"/>
                <a:cs typeface="+mn-cs"/>
              </a:rPr>
              <a:t>Mix of urban/rural characteristics –</a:t>
            </a:r>
            <a:r>
              <a:rPr lang="en-US" sz="2600" baseline="0" dirty="0" smtClean="0">
                <a:ea typeface="+mn-ea"/>
                <a:cs typeface="+mn-cs"/>
              </a:rPr>
              <a:t> urban near east end and rural at west end – Speed limits from 35 to 65 mph</a:t>
            </a:r>
            <a:endParaRPr lang="en-US" sz="2600" dirty="0" smtClean="0">
              <a:ea typeface="+mn-ea"/>
              <a:cs typeface="+mn-cs"/>
            </a:endParaRPr>
          </a:p>
          <a:p>
            <a:pPr marL="631825" lvl="2" indent="-231775">
              <a:buClr>
                <a:schemeClr val="tx1"/>
              </a:buClr>
              <a:buSzPct val="120000"/>
              <a:buFont typeface="Wingdings" pitchFamily="2" charset="2"/>
              <a:buChar char="ü"/>
            </a:pPr>
            <a:r>
              <a:rPr lang="en-US" sz="2600" dirty="0" smtClean="0">
                <a:ea typeface="+mn-ea"/>
                <a:cs typeface="+mn-cs"/>
              </a:rPr>
              <a:t>Already operating with time of day coordinated timing plans – timing plans</a:t>
            </a:r>
            <a:r>
              <a:rPr lang="en-US" sz="2600" baseline="0" dirty="0" smtClean="0">
                <a:ea typeface="+mn-ea"/>
                <a:cs typeface="+mn-cs"/>
              </a:rPr>
              <a:t> done in 2005 and still working well</a:t>
            </a:r>
            <a:endParaRPr lang="en-US" sz="2600" dirty="0" smtClean="0">
              <a:ea typeface="+mn-ea"/>
              <a:cs typeface="+mn-cs"/>
            </a:endParaRPr>
          </a:p>
          <a:p>
            <a:pPr marL="631825" lvl="2" indent="-231775">
              <a:buClr>
                <a:schemeClr val="tx1"/>
              </a:buClr>
              <a:buSzPct val="120000"/>
              <a:buFont typeface="Wingdings" pitchFamily="2" charset="2"/>
              <a:buChar char="ü"/>
            </a:pPr>
            <a:r>
              <a:rPr lang="en-US" sz="2600" dirty="0" smtClean="0">
                <a:ea typeface="+mn-ea"/>
                <a:cs typeface="+mn-cs"/>
              </a:rPr>
              <a:t>Heavily used by staff to allow for instant feedback – many</a:t>
            </a:r>
            <a:r>
              <a:rPr lang="en-US" sz="2600" baseline="0" dirty="0" smtClean="0">
                <a:ea typeface="+mn-ea"/>
                <a:cs typeface="+mn-cs"/>
              </a:rPr>
              <a:t> city and state employees drive the corridor daily</a:t>
            </a:r>
            <a:endParaRPr lang="en-US" sz="2600" dirty="0" smtClean="0">
              <a:ea typeface="+mn-ea"/>
              <a:cs typeface="+mn-cs"/>
            </a:endParaRPr>
          </a:p>
          <a:p>
            <a:pPr marL="631825" lvl="2" indent="-231775">
              <a:buClr>
                <a:schemeClr val="tx1"/>
              </a:buClr>
              <a:buSzPct val="120000"/>
              <a:buFont typeface="Wingdings" pitchFamily="2" charset="2"/>
              <a:buChar char="ü"/>
            </a:pPr>
            <a:r>
              <a:rPr lang="en-US" sz="2600" dirty="0" smtClean="0">
                <a:ea typeface="+mn-ea"/>
                <a:cs typeface="+mn-cs"/>
              </a:rPr>
              <a:t>Failure of implementation would have minimal regional impact – not a major volume corridor, could revert to time of day plans</a:t>
            </a:r>
          </a:p>
          <a:p>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Speeds of 35 to 65 mph</a:t>
            </a:r>
          </a:p>
          <a:p>
            <a:r>
              <a:rPr lang="en-US" dirty="0" smtClean="0"/>
              <a:t>Wal-Mart</a:t>
            </a:r>
            <a:r>
              <a:rPr lang="en-US" baseline="0" dirty="0" smtClean="0"/>
              <a:t> is large trip attractor</a:t>
            </a:r>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None/>
            </a:pPr>
            <a:r>
              <a:rPr lang="en-US" dirty="0" smtClean="0"/>
              <a:t>Due to success of adaptive technology this industry is growing</a:t>
            </a:r>
            <a:r>
              <a:rPr lang="en-US" baseline="0" dirty="0" smtClean="0"/>
              <a:t> rapidly with more systems coming out </a:t>
            </a:r>
          </a:p>
          <a:p>
            <a:pPr>
              <a:buFont typeface="Wingdings" pitchFamily="2" charset="2"/>
              <a:buNone/>
            </a:pPr>
            <a:r>
              <a:rPr lang="en-US" baseline="0" dirty="0" smtClean="0"/>
              <a:t>Thus the need to perform SEA analysis before implementing a new system.</a:t>
            </a:r>
            <a:endParaRPr lang="en-US" dirty="0" smtClean="0"/>
          </a:p>
        </p:txBody>
      </p:sp>
      <p:sp>
        <p:nvSpPr>
          <p:cNvPr id="4" name="Slide Number Placeholder 3"/>
          <p:cNvSpPr>
            <a:spLocks noGrp="1"/>
          </p:cNvSpPr>
          <p:nvPr>
            <p:ph type="sldNum" sz="quarter" idx="10"/>
          </p:nvPr>
        </p:nvSpPr>
        <p:spPr/>
        <p:txBody>
          <a:bodyPr/>
          <a:lstStyle/>
          <a:p>
            <a:fld id="{929C395F-FADD-4588-9D32-4D3DC874B1C7}"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Char char="ü"/>
            </a:pPr>
            <a:r>
              <a:rPr lang="en-US" dirty="0" smtClean="0"/>
              <a:t>System must  be easy to install and require minimal maintenance efforts once in operation</a:t>
            </a:r>
          </a:p>
          <a:p>
            <a:pPr lvl="1">
              <a:buFont typeface="Arial" pitchFamily="34" charset="0"/>
              <a:buChar char="•"/>
            </a:pPr>
            <a:r>
              <a:rPr lang="en-US" dirty="0" err="1" smtClean="0"/>
              <a:t>InSync</a:t>
            </a:r>
            <a:r>
              <a:rPr lang="en-US" dirty="0" smtClean="0"/>
              <a:t> suppose to be “plug and play” by simply connecting an additional processor unit to the existing controller</a:t>
            </a:r>
          </a:p>
          <a:p>
            <a:pPr marL="0" lvl="1" algn="l" defTabSz="914400" rtl="0" eaLnBrk="1" latinLnBrk="0" hangingPunct="1">
              <a:buFont typeface="Wingdings" pitchFamily="2" charset="2"/>
              <a:buChar char="ü"/>
            </a:pPr>
            <a:r>
              <a:rPr lang="en-US" sz="1200" kern="1200" dirty="0" smtClean="0">
                <a:solidFill>
                  <a:schemeClr val="tx1"/>
                </a:solidFill>
                <a:latin typeface="+mn-lt"/>
                <a:ea typeface="+mn-ea"/>
                <a:cs typeface="+mn-cs"/>
              </a:rPr>
              <a:t>System reduces staff time</a:t>
            </a:r>
          </a:p>
          <a:p>
            <a:pPr lvl="1">
              <a:buFont typeface="Arial" pitchFamily="34" charset="0"/>
              <a:buChar char="•"/>
            </a:pPr>
            <a:r>
              <a:rPr lang="en-US" baseline="0" dirty="0" smtClean="0"/>
              <a:t>No need for large retiming projects, maintenance efforts reduced to keeping system running (replace bulbs, clean cameras, aim cameras) and checking in on from time to time</a:t>
            </a:r>
            <a:endParaRPr lang="en-US" dirty="0" smtClean="0"/>
          </a:p>
          <a:p>
            <a:pPr>
              <a:buFont typeface="Wingdings" pitchFamily="2" charset="2"/>
              <a:buChar char="ü"/>
            </a:pPr>
            <a:r>
              <a:rPr lang="en-US" dirty="0" smtClean="0"/>
              <a:t>System must be fully compatible with the existing traffic signal equipment, software, and operation system</a:t>
            </a:r>
          </a:p>
          <a:p>
            <a:pPr lvl="1">
              <a:buFont typeface="Arial" pitchFamily="34" charset="0"/>
              <a:buChar char="•"/>
            </a:pPr>
            <a:r>
              <a:rPr lang="en-US" dirty="0" err="1" smtClean="0"/>
              <a:t>InSync</a:t>
            </a:r>
            <a:r>
              <a:rPr lang="en-US" dirty="0" smtClean="0"/>
              <a:t> was fully compatible with all elements of the existing signal system</a:t>
            </a:r>
          </a:p>
          <a:p>
            <a:pPr marL="0" marR="0" lvl="3"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kern="1200" dirty="0" smtClean="0">
                <a:solidFill>
                  <a:schemeClr val="tx1"/>
                </a:solidFill>
                <a:latin typeface="+mn-lt"/>
                <a:ea typeface="+mn-ea"/>
                <a:cs typeface="+mn-cs"/>
              </a:rPr>
              <a:t>System can rely on historic data</a:t>
            </a:r>
          </a:p>
          <a:p>
            <a:pPr marL="457200" marR="0" lvl="1" indent="0" algn="l" defTabSz="914400" rtl="0" eaLnBrk="1" fontAlgn="auto" latinLnBrk="0" hangingPunct="1">
              <a:lnSpc>
                <a:spcPct val="100000"/>
              </a:lnSpc>
              <a:spcBef>
                <a:spcPts val="0"/>
              </a:spcBef>
              <a:spcAft>
                <a:spcPts val="0"/>
              </a:spcAft>
              <a:buClrTx/>
              <a:buSzPct val="120000"/>
              <a:buFont typeface="Arial" pitchFamily="34" charset="0"/>
              <a:buChar char="•"/>
              <a:tabLst/>
              <a:defRPr/>
            </a:pPr>
            <a:r>
              <a:rPr lang="en-US" sz="1200" kern="1200" dirty="0" smtClean="0">
                <a:solidFill>
                  <a:schemeClr val="tx1"/>
                </a:solidFill>
                <a:latin typeface="+mn-lt"/>
                <a:ea typeface="+mn-ea"/>
                <a:cs typeface="+mn-cs"/>
              </a:rPr>
              <a:t>Capable of relying on historic data in case of power outages, weather events, or loss of communication</a:t>
            </a:r>
          </a:p>
          <a:p>
            <a:pPr>
              <a:buFont typeface="Wingdings" pitchFamily="2" charset="2"/>
              <a:buChar char="ü"/>
            </a:pPr>
            <a:r>
              <a:rPr lang="en-US" dirty="0" smtClean="0"/>
              <a:t>System compatible with future City of Greeley fiber optic communication system</a:t>
            </a:r>
          </a:p>
          <a:p>
            <a:pPr lvl="1">
              <a:buSzPct val="120000"/>
              <a:buFont typeface="Arial" pitchFamily="34" charset="0"/>
              <a:buChar char="•"/>
            </a:pPr>
            <a:r>
              <a:rPr lang="en-US" dirty="0" err="1" smtClean="0"/>
              <a:t>InSync</a:t>
            </a:r>
            <a:r>
              <a:rPr lang="en-US" dirty="0" smtClean="0"/>
              <a:t> would fully integrate with the fiber optic system</a:t>
            </a:r>
          </a:p>
          <a:p>
            <a:pPr marL="0" lvl="1" algn="l" defTabSz="914400" rtl="0" eaLnBrk="1" latinLnBrk="0" hangingPunct="1">
              <a:buSzPct val="120000"/>
              <a:buFont typeface="Wingdings" pitchFamily="2" charset="2"/>
              <a:buChar char="ü"/>
            </a:pPr>
            <a:r>
              <a:rPr lang="en-US" sz="1200" kern="1200" dirty="0" smtClean="0">
                <a:solidFill>
                  <a:schemeClr val="tx1"/>
                </a:solidFill>
                <a:latin typeface="+mn-lt"/>
                <a:ea typeface="+mn-ea"/>
                <a:cs typeface="+mn-cs"/>
              </a:rPr>
              <a:t>System can be bypassed</a:t>
            </a:r>
          </a:p>
          <a:p>
            <a:pPr marL="457200" marR="0" lvl="1" indent="0" algn="l" defTabSz="914400" rtl="0" eaLnBrk="1" fontAlgn="auto" latinLnBrk="0" hangingPunct="1">
              <a:lnSpc>
                <a:spcPct val="100000"/>
              </a:lnSpc>
              <a:spcBef>
                <a:spcPts val="0"/>
              </a:spcBef>
              <a:spcAft>
                <a:spcPts val="0"/>
              </a:spcAft>
              <a:buClrTx/>
              <a:buSzPct val="120000"/>
              <a:buFont typeface="Arial" pitchFamily="34" charset="0"/>
              <a:buChar char="•"/>
              <a:tabLst/>
              <a:defRPr/>
            </a:pPr>
            <a:r>
              <a:rPr lang="en-US" sz="1200" dirty="0" smtClean="0"/>
              <a:t>Easy to revert to old timing plans (simply hit a turn off switch)</a:t>
            </a:r>
          </a:p>
          <a:p>
            <a:pPr>
              <a:buFont typeface="Wingdings" pitchFamily="2" charset="2"/>
              <a:buChar char="ü"/>
            </a:pPr>
            <a:r>
              <a:rPr lang="en-US" dirty="0" smtClean="0"/>
              <a:t>System must have a proven track record of improving traffic operations</a:t>
            </a:r>
          </a:p>
          <a:p>
            <a:pPr lvl="1">
              <a:buSzPct val="120000"/>
              <a:buFont typeface="Arial" pitchFamily="34" charset="0"/>
              <a:buChar char="•"/>
            </a:pPr>
            <a:r>
              <a:rPr lang="en-US" dirty="0" smtClean="0"/>
              <a:t>Successful installs of </a:t>
            </a:r>
            <a:r>
              <a:rPr lang="en-US" dirty="0" err="1" smtClean="0"/>
              <a:t>InSync</a:t>
            </a:r>
            <a:r>
              <a:rPr lang="en-US" dirty="0" smtClean="0"/>
              <a:t> included: Columbia (Missouri), Springdale (Arkansas), Evans (Georgia), Lee’s Summit (Missouri). San Ramon (California)</a:t>
            </a:r>
          </a:p>
          <a:p>
            <a:pPr lvl="1">
              <a:buSzPct val="120000"/>
              <a:buFont typeface="Arial" pitchFamily="34" charset="0"/>
              <a:buChar char="•"/>
            </a:pPr>
            <a:r>
              <a:rPr lang="en-US" dirty="0" smtClean="0"/>
              <a:t>Subsequent success have occurred</a:t>
            </a:r>
          </a:p>
          <a:p>
            <a:pPr marL="0" marR="0" lvl="3" indent="0" algn="l" defTabSz="914400" rtl="0" eaLnBrk="1" fontAlgn="auto" latinLnBrk="0" hangingPunct="1">
              <a:lnSpc>
                <a:spcPct val="100000"/>
              </a:lnSpc>
              <a:spcBef>
                <a:spcPts val="0"/>
              </a:spcBef>
              <a:spcAft>
                <a:spcPts val="0"/>
              </a:spcAft>
              <a:buClrTx/>
              <a:buSzTx/>
              <a:buFontTx/>
              <a:buNone/>
              <a:tabLst/>
              <a:defRPr/>
            </a:pPr>
            <a:endParaRPr lang="en-US" sz="2600" dirty="0" smtClean="0"/>
          </a:p>
          <a:p>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Same stretch of highway for a typical weekday</a:t>
            </a:r>
            <a:r>
              <a:rPr lang="en-US" baseline="0" dirty="0" smtClean="0"/>
              <a:t> (Wednesday for both of these)</a:t>
            </a:r>
          </a:p>
          <a:p>
            <a:r>
              <a:rPr lang="en-US" baseline="0" dirty="0" smtClean="0"/>
              <a:t>Full Travel run from end to end – this is middle section near typical congested areas</a:t>
            </a:r>
          </a:p>
          <a:p>
            <a:r>
              <a:rPr lang="en-US" baseline="0" dirty="0" smtClean="0"/>
              <a:t>Videos are same length of time</a:t>
            </a:r>
            <a:endParaRPr lang="en-US" dirty="0" smtClean="0"/>
          </a:p>
        </p:txBody>
      </p:sp>
      <p:sp>
        <p:nvSpPr>
          <p:cNvPr id="4" name="Slide Number Placeholder 3"/>
          <p:cNvSpPr>
            <a:spLocks noGrp="1"/>
          </p:cNvSpPr>
          <p:nvPr>
            <p:ph type="sldNum" sz="quarter" idx="10"/>
          </p:nvPr>
        </p:nvSpPr>
        <p:spPr/>
        <p:txBody>
          <a:bodyPr/>
          <a:lstStyle/>
          <a:p>
            <a:fld id="{929C395F-FADD-4588-9D32-4D3DC874B1C7}"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Initial</a:t>
            </a:r>
            <a:r>
              <a:rPr lang="en-US" baseline="0" dirty="0" smtClean="0"/>
              <a:t> thought was only needed to plug the new processor into the controller and turn on system</a:t>
            </a:r>
          </a:p>
          <a:p>
            <a:endParaRPr lang="en-US" baseline="0" dirty="0" smtClean="0"/>
          </a:p>
          <a:p>
            <a:r>
              <a:rPr lang="en-US" baseline="0" dirty="0" smtClean="0"/>
              <a:t>Communication system for this project was a wireless broadband approach</a:t>
            </a:r>
          </a:p>
          <a:p>
            <a:r>
              <a:rPr lang="en-US" baseline="0" dirty="0" smtClean="0"/>
              <a:t>Communication back to the TOC included the need to first send signal to top of water tower then to TOC</a:t>
            </a:r>
          </a:p>
          <a:p>
            <a:r>
              <a:rPr lang="en-US" baseline="0" dirty="0" smtClean="0"/>
              <a:t>Communication system to be replaced with City fiber optic in the future.</a:t>
            </a:r>
          </a:p>
          <a:p>
            <a:r>
              <a:rPr lang="en-US" baseline="0" dirty="0" smtClean="0"/>
              <a:t>Pedestrian module separate from vehicle components</a:t>
            </a:r>
          </a:p>
          <a:p>
            <a:endParaRPr lang="en-US" baseline="0" dirty="0" smtClean="0"/>
          </a:p>
          <a:p>
            <a:r>
              <a:rPr lang="en-US" baseline="0" dirty="0" smtClean="0"/>
              <a:t>At time of project digital video detection was required. System now more flexible on detection types.</a:t>
            </a:r>
          </a:p>
          <a:p>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dirty="0" smtClean="0"/>
              <a:t>Initial timing parameters in system resulted in side street delay issues</a:t>
            </a:r>
          </a:p>
          <a:p>
            <a:pPr lvl="2"/>
            <a:r>
              <a:rPr lang="en-US" dirty="0" smtClean="0"/>
              <a:t>System parameters were adjusted</a:t>
            </a:r>
          </a:p>
          <a:p>
            <a:pPr lvl="2"/>
            <a:r>
              <a:rPr lang="en-US" dirty="0" smtClean="0"/>
              <a:t>System adjusted to traffic conditions</a:t>
            </a:r>
          </a:p>
          <a:p>
            <a:pPr lvl="2"/>
            <a:r>
              <a:rPr lang="en-US" dirty="0" smtClean="0"/>
              <a:t>Issue diminished</a:t>
            </a:r>
          </a:p>
          <a:p>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These are just a few examples of the system capabilities</a:t>
            </a:r>
          </a:p>
          <a:p>
            <a:endParaRPr lang="en-US" dirty="0" smtClean="0"/>
          </a:p>
          <a:p>
            <a:r>
              <a:rPr lang="en-US" dirty="0" smtClean="0"/>
              <a:t>Level</a:t>
            </a:r>
            <a:r>
              <a:rPr lang="en-US" baseline="0" dirty="0" smtClean="0"/>
              <a:t> of services is by phase and time of day.</a:t>
            </a:r>
          </a:p>
          <a:p>
            <a:r>
              <a:rPr lang="en-US" baseline="0" dirty="0" smtClean="0"/>
              <a:t>LOS is not Highway Capacity definition, but an </a:t>
            </a:r>
            <a:r>
              <a:rPr lang="en-US" baseline="0" dirty="0" err="1" smtClean="0"/>
              <a:t>InSync</a:t>
            </a:r>
            <a:r>
              <a:rPr lang="en-US" baseline="0" dirty="0" smtClean="0"/>
              <a:t> </a:t>
            </a:r>
            <a:r>
              <a:rPr lang="en-US" baseline="0" dirty="0" err="1" smtClean="0"/>
              <a:t>propriatary</a:t>
            </a:r>
            <a:r>
              <a:rPr lang="en-US" baseline="0" dirty="0" smtClean="0"/>
              <a:t> calculation based on delay</a:t>
            </a:r>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Engineering includes both</a:t>
            </a:r>
            <a:r>
              <a:rPr lang="en-US" baseline="0" dirty="0" smtClean="0"/>
              <a:t> CDOT and consultant time</a:t>
            </a:r>
          </a:p>
          <a:p>
            <a:r>
              <a:rPr lang="en-US" baseline="0" dirty="0" smtClean="0"/>
              <a:t>Side Street Delay shows that system does result in more wait time to side street traffic</a:t>
            </a:r>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Assumes 2012 dollars</a:t>
            </a:r>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Rhythm</a:t>
            </a:r>
            <a:r>
              <a:rPr lang="en-US" baseline="0" dirty="0" smtClean="0"/>
              <a:t> to provide upgrades to software and trouble shooting</a:t>
            </a:r>
          </a:p>
          <a:p>
            <a:r>
              <a:rPr lang="en-US" baseline="0" dirty="0" smtClean="0"/>
              <a:t>Re evaluation in the future to include:</a:t>
            </a:r>
          </a:p>
          <a:p>
            <a:r>
              <a:rPr lang="en-US" baseline="0" dirty="0" smtClean="0"/>
              <a:t>	Travel times</a:t>
            </a:r>
          </a:p>
          <a:p>
            <a:r>
              <a:rPr lang="en-US" baseline="0" dirty="0" smtClean="0"/>
              <a:t>	Operations during weather/special events</a:t>
            </a:r>
          </a:p>
          <a:p>
            <a:r>
              <a:rPr lang="en-US" baseline="0" dirty="0" smtClean="0"/>
              <a:t>Testing of memory could include</a:t>
            </a:r>
          </a:p>
          <a:p>
            <a:r>
              <a:rPr lang="en-US" baseline="0" dirty="0" smtClean="0"/>
              <a:t>	Turn off detector(s)</a:t>
            </a:r>
          </a:p>
          <a:p>
            <a:r>
              <a:rPr lang="en-US" baseline="0" dirty="0" smtClean="0"/>
              <a:t>	Power outage</a:t>
            </a:r>
          </a:p>
          <a:p>
            <a:r>
              <a:rPr lang="en-US" baseline="0" dirty="0" smtClean="0"/>
              <a:t>	Loss of communication</a:t>
            </a:r>
          </a:p>
          <a:p>
            <a:r>
              <a:rPr lang="en-US" baseline="0" dirty="0" smtClean="0"/>
              <a:t>Safety evaluation to be done by HQ Research Branch staff</a:t>
            </a:r>
          </a:p>
          <a:p>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34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 ground survey</a:t>
            </a:r>
          </a:p>
          <a:p>
            <a:r>
              <a:rPr lang="en-US" dirty="0" smtClean="0"/>
              <a:t>City</a:t>
            </a:r>
            <a:r>
              <a:rPr lang="en-US" baseline="0" dirty="0" smtClean="0"/>
              <a:t> GPS for right-of-way and utilities</a:t>
            </a:r>
          </a:p>
          <a:p>
            <a:r>
              <a:rPr lang="en-US" dirty="0" smtClean="0"/>
              <a:t>Relied</a:t>
            </a:r>
            <a:r>
              <a:rPr lang="en-US" baseline="0" dirty="0" smtClean="0"/>
              <a:t> on field visual inspection of available conduit and condition</a:t>
            </a:r>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37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Project decided to fix current deficiencies or</a:t>
            </a:r>
            <a:r>
              <a:rPr lang="en-US" baseline="0" dirty="0" smtClean="0"/>
              <a:t> damaged sidewalks as part of the project</a:t>
            </a:r>
          </a:p>
          <a:p>
            <a:r>
              <a:rPr lang="en-US" baseline="0" dirty="0" smtClean="0"/>
              <a:t>In some situations this included concrete around cabinets or upgraded pull boxes.</a:t>
            </a:r>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38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Unexpected construction incident</a:t>
            </a:r>
          </a:p>
          <a:p>
            <a:r>
              <a:rPr lang="en-US" dirty="0" smtClean="0"/>
              <a:t>Struck gas line </a:t>
            </a:r>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Weekday benefit assumes 250 typical</a:t>
            </a:r>
            <a:r>
              <a:rPr lang="en-US" baseline="0" dirty="0" smtClean="0"/>
              <a:t> weekdays in a year</a:t>
            </a:r>
          </a:p>
          <a:p>
            <a:r>
              <a:rPr lang="en-US" dirty="0" smtClean="0"/>
              <a:t>Weekend</a:t>
            </a:r>
            <a:r>
              <a:rPr lang="en-US" baseline="0" dirty="0" smtClean="0"/>
              <a:t> assumes 100 typical weekend days in a year</a:t>
            </a:r>
          </a:p>
          <a:p>
            <a:r>
              <a:rPr lang="en-US" dirty="0" smtClean="0"/>
              <a:t>Value of time was $15.00 per person (FHWA and DTD)</a:t>
            </a:r>
          </a:p>
          <a:p>
            <a:r>
              <a:rPr lang="en-US" dirty="0" smtClean="0"/>
              <a:t>Average occupancy per vehicle was 1.3 (DTD)</a:t>
            </a:r>
          </a:p>
          <a:p>
            <a:r>
              <a:rPr lang="en-US" dirty="0" smtClean="0"/>
              <a:t>Hourly cost per vehicle is $19.50 ($15.00 * 1.3 = $19.50)</a:t>
            </a:r>
          </a:p>
          <a:p>
            <a:endParaRPr lang="en-US" dirty="0" smtClean="0"/>
          </a:p>
          <a:p>
            <a:r>
              <a:rPr lang="en-US" dirty="0" smtClean="0"/>
              <a:t>Daily</a:t>
            </a:r>
            <a:r>
              <a:rPr lang="en-US" baseline="0" dirty="0" smtClean="0"/>
              <a:t> Savings for the year means $4,034 per day</a:t>
            </a:r>
            <a:endParaRPr lang="en-US" dirty="0" smtClean="0"/>
          </a:p>
        </p:txBody>
      </p:sp>
      <p:sp>
        <p:nvSpPr>
          <p:cNvPr id="4" name="Slide Number Placeholder 3"/>
          <p:cNvSpPr>
            <a:spLocks noGrp="1"/>
          </p:cNvSpPr>
          <p:nvPr>
            <p:ph type="sldNum" sz="quarter" idx="10"/>
          </p:nvPr>
        </p:nvSpPr>
        <p:spPr/>
        <p:txBody>
          <a:bodyPr/>
          <a:lstStyle/>
          <a:p>
            <a:fld id="{929C395F-FADD-4588-9D32-4D3DC874B1C7}"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existing conduits</a:t>
            </a:r>
            <a:r>
              <a:rPr lang="en-US" baseline="0" dirty="0" smtClean="0"/>
              <a:t> were inadequate for the needs of the system</a:t>
            </a:r>
          </a:p>
          <a:p>
            <a:r>
              <a:rPr lang="en-US" baseline="0" dirty="0" smtClean="0"/>
              <a:t>Needed to bore new ones</a:t>
            </a:r>
          </a:p>
          <a:p>
            <a:r>
              <a:rPr lang="en-US" baseline="0" dirty="0" smtClean="0"/>
              <a:t>Project found and fixed broken existing conduit lines</a:t>
            </a:r>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40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Project had</a:t>
            </a:r>
            <a:r>
              <a:rPr lang="en-US" baseline="0" dirty="0" smtClean="0"/>
              <a:t> to include landscaping to restore the areas to a natural look</a:t>
            </a:r>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41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Cabinets needed</a:t>
            </a:r>
            <a:r>
              <a:rPr lang="en-US" baseline="0" dirty="0" smtClean="0"/>
              <a:t> to be resized to provide the room to install new processor</a:t>
            </a:r>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42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Pavement conditions needed to be restored or</a:t>
            </a:r>
            <a:r>
              <a:rPr lang="en-US" baseline="0" dirty="0" smtClean="0"/>
              <a:t> patched to match existing conditions.</a:t>
            </a:r>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43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Processor in the cabinet</a:t>
            </a:r>
          </a:p>
          <a:p>
            <a:r>
              <a:rPr lang="en-US" dirty="0" smtClean="0"/>
              <a:t>Digital</a:t>
            </a:r>
            <a:r>
              <a:rPr lang="en-US" baseline="0" dirty="0" smtClean="0"/>
              <a:t> video cameras for detection</a:t>
            </a:r>
          </a:p>
          <a:p>
            <a:r>
              <a:rPr lang="en-US" baseline="0" dirty="0" smtClean="0"/>
              <a:t>Radar panels for the wireless communication system</a:t>
            </a:r>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44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Had to turn signals off during switch over to larger cabinets</a:t>
            </a:r>
          </a:p>
          <a:p>
            <a:r>
              <a:rPr lang="en-US" dirty="0" smtClean="0"/>
              <a:t>Work had to be done at night to minimize impact to traveling</a:t>
            </a:r>
            <a:r>
              <a:rPr lang="en-US" baseline="0" dirty="0" smtClean="0"/>
              <a:t> public</a:t>
            </a:r>
          </a:p>
          <a:p>
            <a:r>
              <a:rPr lang="en-US" baseline="0" dirty="0" smtClean="0"/>
              <a:t>Required many hours of uniformed traffic control – more cost to project</a:t>
            </a:r>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45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a:t>
            </a:r>
            <a:r>
              <a:rPr lang="en-US" baseline="0" dirty="0" smtClean="0"/>
              <a:t> of the pull boxes need to be up-sized to accommodate additional conduits and system needs</a:t>
            </a:r>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46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Weekday</a:t>
            </a:r>
            <a:r>
              <a:rPr lang="en-US" baseline="0" dirty="0" smtClean="0"/>
              <a:t> #s are based on the hours of 6 am to 9 pm</a:t>
            </a:r>
          </a:p>
          <a:p>
            <a:r>
              <a:rPr lang="en-US" baseline="0" dirty="0" smtClean="0"/>
              <a:t>Weekend #s are based on the hours of 10 am to 8 pm on a Saturday</a:t>
            </a:r>
          </a:p>
          <a:p>
            <a:r>
              <a:rPr lang="en-US" dirty="0" smtClean="0"/>
              <a:t>Weekday benefit assumes 250 typical</a:t>
            </a:r>
            <a:r>
              <a:rPr lang="en-US" baseline="0" dirty="0" smtClean="0"/>
              <a:t> weekdays in a year</a:t>
            </a:r>
          </a:p>
          <a:p>
            <a:r>
              <a:rPr lang="en-US" dirty="0" smtClean="0"/>
              <a:t>Weekend</a:t>
            </a:r>
            <a:r>
              <a:rPr lang="en-US" baseline="0" dirty="0" smtClean="0"/>
              <a:t> assumes 100 typical weekend days in a year</a:t>
            </a:r>
          </a:p>
        </p:txBody>
      </p:sp>
      <p:sp>
        <p:nvSpPr>
          <p:cNvPr id="4" name="Slide Number Placeholder 3"/>
          <p:cNvSpPr>
            <a:spLocks noGrp="1"/>
          </p:cNvSpPr>
          <p:nvPr>
            <p:ph type="sldNum" sz="quarter" idx="10"/>
          </p:nvPr>
        </p:nvSpPr>
        <p:spPr/>
        <p:txBody>
          <a:bodyPr/>
          <a:lstStyle/>
          <a:p>
            <a:fld id="{929C395F-FADD-4588-9D32-4D3DC874B1C7}"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time periods except</a:t>
            </a:r>
            <a:r>
              <a:rPr lang="en-US" baseline="0" dirty="0" smtClean="0"/>
              <a:t> EB AM show equal or improved after travel speeds</a:t>
            </a:r>
          </a:p>
          <a:p>
            <a:r>
              <a:rPr lang="en-US" baseline="0" dirty="0" smtClean="0"/>
              <a:t>AM progression is set to favor westbound traffic toward I-25 (9 mph improvement for these vehicles)</a:t>
            </a:r>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Weekday benefit assumes 250 typical</a:t>
            </a:r>
            <a:r>
              <a:rPr lang="en-US" baseline="0" dirty="0" smtClean="0"/>
              <a:t> weekdays in a year</a:t>
            </a:r>
          </a:p>
          <a:p>
            <a:r>
              <a:rPr lang="en-US" dirty="0" smtClean="0"/>
              <a:t>Weekend</a:t>
            </a:r>
            <a:r>
              <a:rPr lang="en-US" baseline="0" dirty="0" smtClean="0"/>
              <a:t> assumes 100 typical weekend days in a year</a:t>
            </a:r>
          </a:p>
        </p:txBody>
      </p:sp>
      <p:sp>
        <p:nvSpPr>
          <p:cNvPr id="4" name="Slide Number Placeholder 3"/>
          <p:cNvSpPr>
            <a:spLocks noGrp="1"/>
          </p:cNvSpPr>
          <p:nvPr>
            <p:ph type="sldNum" sz="quarter" idx="10"/>
          </p:nvPr>
        </p:nvSpPr>
        <p:spPr/>
        <p:txBody>
          <a:bodyPr/>
          <a:lstStyle/>
          <a:p>
            <a:fld id="{929C395F-FADD-4588-9D32-4D3DC874B1C7}"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Weekday benefit assumes 250 typical</a:t>
            </a:r>
            <a:r>
              <a:rPr lang="en-US" baseline="0" dirty="0" smtClean="0"/>
              <a:t> weekdays in a year</a:t>
            </a:r>
          </a:p>
          <a:p>
            <a:r>
              <a:rPr lang="en-US" dirty="0" smtClean="0"/>
              <a:t>Weekend</a:t>
            </a:r>
            <a:r>
              <a:rPr lang="en-US" baseline="0" dirty="0" smtClean="0"/>
              <a:t> assumes 100 typical weekend days in a year</a:t>
            </a:r>
          </a:p>
        </p:txBody>
      </p:sp>
      <p:sp>
        <p:nvSpPr>
          <p:cNvPr id="4" name="Slide Number Placeholder 3"/>
          <p:cNvSpPr>
            <a:spLocks noGrp="1"/>
          </p:cNvSpPr>
          <p:nvPr>
            <p:ph type="sldNum" sz="quarter" idx="10"/>
          </p:nvPr>
        </p:nvSpPr>
        <p:spPr/>
        <p:txBody>
          <a:bodyPr/>
          <a:lstStyle/>
          <a:p>
            <a:fld id="{929C395F-FADD-4588-9D32-4D3DC874B1C7}"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Weekday benefit assumes 250 typical</a:t>
            </a:r>
            <a:r>
              <a:rPr lang="en-US" baseline="0" dirty="0" smtClean="0"/>
              <a:t> weekdays in a year</a:t>
            </a:r>
          </a:p>
          <a:p>
            <a:r>
              <a:rPr lang="en-US" dirty="0" smtClean="0"/>
              <a:t>Weekend</a:t>
            </a:r>
            <a:r>
              <a:rPr lang="en-US" baseline="0" dirty="0" smtClean="0"/>
              <a:t> assumes 100 typical weekend days in a year</a:t>
            </a:r>
          </a:p>
          <a:p>
            <a:r>
              <a:rPr lang="en-US" dirty="0" smtClean="0"/>
              <a:t>Gallon of gas price $3.65 (research</a:t>
            </a:r>
            <a:r>
              <a:rPr lang="en-US" baseline="0" dirty="0" smtClean="0"/>
              <a:t> or local gas prices at time of project)</a:t>
            </a:r>
            <a:endParaRPr lang="en-US" dirty="0" smtClean="0"/>
          </a:p>
          <a:p>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342900" lvl="2" indent="-171450" algn="l" defTabSz="844550">
              <a:lnSpc>
                <a:spcPct val="90000"/>
              </a:lnSpc>
              <a:spcBef>
                <a:spcPct val="0"/>
              </a:spcBef>
              <a:spcAft>
                <a:spcPct val="15000"/>
              </a:spcAft>
              <a:buChar char="••"/>
            </a:pPr>
            <a:endParaRPr lang="en-US" sz="1900" b="1" kern="1200" dirty="0" smtClean="0">
              <a:solidFill>
                <a:srgbClr val="000000"/>
              </a:solidFill>
            </a:endParaRPr>
          </a:p>
          <a:p>
            <a:r>
              <a:rPr lang="en-US" sz="1200" dirty="0" smtClean="0">
                <a:solidFill>
                  <a:srgbClr val="000000"/>
                </a:solidFill>
              </a:rPr>
              <a:t>Budget:</a:t>
            </a:r>
            <a:r>
              <a:rPr lang="en-US" sz="1200" baseline="0" dirty="0" smtClean="0">
                <a:solidFill>
                  <a:srgbClr val="000000"/>
                </a:solidFill>
              </a:rPr>
              <a:t> </a:t>
            </a:r>
            <a:r>
              <a:rPr lang="en-US" sz="1200" dirty="0" smtClean="0">
                <a:solidFill>
                  <a:srgbClr val="000000"/>
                </a:solidFill>
              </a:rPr>
              <a:t>Can only </a:t>
            </a:r>
            <a:r>
              <a:rPr lang="en-US" sz="1200" baseline="0" dirty="0" smtClean="0">
                <a:solidFill>
                  <a:srgbClr val="000000"/>
                </a:solidFill>
              </a:rPr>
              <a:t>retime every 5+ years</a:t>
            </a:r>
          </a:p>
          <a:p>
            <a:endParaRPr lang="en-US" sz="1200" baseline="0" dirty="0" smtClean="0">
              <a:solidFill>
                <a:srgbClr val="000000"/>
              </a:solidFill>
            </a:endParaRPr>
          </a:p>
          <a:p>
            <a:r>
              <a:rPr lang="en-US" sz="1200" baseline="0" dirty="0" smtClean="0">
                <a:solidFill>
                  <a:srgbClr val="000000"/>
                </a:solidFill>
              </a:rPr>
              <a:t>Peak periods: What about the other 18+ hours of the day and weekends</a:t>
            </a:r>
          </a:p>
          <a:p>
            <a:endParaRPr lang="en-US" sz="1200" dirty="0" smtClean="0">
              <a:solidFill>
                <a:srgbClr val="000000"/>
              </a:solidFill>
            </a:endParaRPr>
          </a:p>
          <a:p>
            <a:r>
              <a:rPr lang="en-US" sz="1200" dirty="0" smtClean="0">
                <a:solidFill>
                  <a:srgbClr val="000000"/>
                </a:solidFill>
              </a:rPr>
              <a:t>Outdated</a:t>
            </a:r>
            <a:r>
              <a:rPr lang="en-US" sz="1200" baseline="0" dirty="0" smtClean="0">
                <a:solidFill>
                  <a:srgbClr val="000000"/>
                </a:solidFill>
              </a:rPr>
              <a:t> timing:  Results in </a:t>
            </a:r>
            <a:r>
              <a:rPr lang="en-US" sz="1200" dirty="0" smtClean="0">
                <a:solidFill>
                  <a:srgbClr val="000000"/>
                </a:solidFill>
              </a:rPr>
              <a:t>increase</a:t>
            </a:r>
            <a:r>
              <a:rPr lang="en-US" sz="1200" baseline="0" dirty="0" smtClean="0">
                <a:solidFill>
                  <a:srgbClr val="000000"/>
                </a:solidFill>
              </a:rPr>
              <a:t> </a:t>
            </a:r>
            <a:r>
              <a:rPr lang="en-US" sz="1200" dirty="0" smtClean="0">
                <a:solidFill>
                  <a:srgbClr val="000000"/>
                </a:solidFill>
              </a:rPr>
              <a:t>to delay, fuel consumption, vehicle emissions, crashes, driver frustration, and congestion</a:t>
            </a:r>
            <a:endParaRPr lang="en-US" dirty="0"/>
          </a:p>
        </p:txBody>
      </p:sp>
      <p:sp>
        <p:nvSpPr>
          <p:cNvPr id="4" name="Slide Number Placeholder 3"/>
          <p:cNvSpPr>
            <a:spLocks noGrp="1"/>
          </p:cNvSpPr>
          <p:nvPr>
            <p:ph type="sldNum" sz="quarter" idx="10"/>
          </p:nvPr>
        </p:nvSpPr>
        <p:spPr/>
        <p:txBody>
          <a:bodyPr/>
          <a:lstStyle/>
          <a:p>
            <a:fld id="{929C395F-FADD-4588-9D32-4D3DC874B1C7}"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F305F3F-67FC-40C5-9E5E-1FE4E54A07F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FB4A409-C74D-4227-A071-D857CCD317D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5955867-0A80-4FD7-8916-9DD2A82B2BB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7BB7AEB-43EA-4A76-B4D3-CCA05353A77B}"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917DDD7-4E56-4514-9582-1DFA9FD0924F}"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56F6336-02F1-4C24-AE5C-E70000979AD6}"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41A12BFF-F96E-4B57-A5C7-6A95E44DDD6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0B5EBEE4-2E3B-4CBC-9A70-2840872525E8}"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13DF658D-C5B2-48DF-8FF6-C0C5D32516F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B7FEBA3-0BA1-4388-83FB-82C0203D131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0BB70C1-98FA-488A-B8A8-B93A3D51F99F}"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12B0DB6-B03E-4161-BFB3-38E6BD19556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gif"/><Relationship Id="rId4" Type="http://schemas.openxmlformats.org/officeDocument/2006/relationships/image" Target="../media/image3.gif"/></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gif"/><Relationship Id="rId4" Type="http://schemas.openxmlformats.org/officeDocument/2006/relationships/image" Target="../media/image3.gif"/></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4.gif"/><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17.jpeg"/><Relationship Id="rId4" Type="http://schemas.openxmlformats.org/officeDocument/2006/relationships/image" Target="../media/image3.gif"/></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2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21.jpeg"/><Relationship Id="rId18" Type="http://schemas.openxmlformats.org/officeDocument/2006/relationships/slide" Target="slide42.xml"/><Relationship Id="rId26" Type="http://schemas.openxmlformats.org/officeDocument/2006/relationships/image" Target="../media/image4.gif"/><Relationship Id="rId3" Type="http://schemas.openxmlformats.org/officeDocument/2006/relationships/image" Target="../media/image2.gif"/><Relationship Id="rId21" Type="http://schemas.openxmlformats.org/officeDocument/2006/relationships/image" Target="../media/image25.jpeg"/><Relationship Id="rId7" Type="http://schemas.openxmlformats.org/officeDocument/2006/relationships/image" Target="../media/image18.jpeg"/><Relationship Id="rId12" Type="http://schemas.openxmlformats.org/officeDocument/2006/relationships/slide" Target="slide39.xml"/><Relationship Id="rId17" Type="http://schemas.openxmlformats.org/officeDocument/2006/relationships/image" Target="../media/image23.jpeg"/><Relationship Id="rId25" Type="http://schemas.openxmlformats.org/officeDocument/2006/relationships/image" Target="../media/image27.jpeg"/><Relationship Id="rId2" Type="http://schemas.openxmlformats.org/officeDocument/2006/relationships/notesSlide" Target="../notesSlides/notesSlide21.xml"/><Relationship Id="rId16" Type="http://schemas.openxmlformats.org/officeDocument/2006/relationships/slide" Target="slide41.xml"/><Relationship Id="rId20" Type="http://schemas.openxmlformats.org/officeDocument/2006/relationships/slide" Target="slide43.xml"/><Relationship Id="rId1" Type="http://schemas.openxmlformats.org/officeDocument/2006/relationships/slideLayout" Target="../slideLayouts/slideLayout2.xml"/><Relationship Id="rId6" Type="http://schemas.openxmlformats.org/officeDocument/2006/relationships/slide" Target="slide37.xml"/><Relationship Id="rId11" Type="http://schemas.openxmlformats.org/officeDocument/2006/relationships/image" Target="../media/image20.jpeg"/><Relationship Id="rId24" Type="http://schemas.openxmlformats.org/officeDocument/2006/relationships/slide" Target="slide46.xml"/><Relationship Id="rId5" Type="http://schemas.openxmlformats.org/officeDocument/2006/relationships/image" Target="../media/image17.jpeg"/><Relationship Id="rId15" Type="http://schemas.openxmlformats.org/officeDocument/2006/relationships/image" Target="../media/image22.jpeg"/><Relationship Id="rId23" Type="http://schemas.openxmlformats.org/officeDocument/2006/relationships/image" Target="../media/image26.jpeg"/><Relationship Id="rId10" Type="http://schemas.openxmlformats.org/officeDocument/2006/relationships/slide" Target="slide44.xml"/><Relationship Id="rId19" Type="http://schemas.openxmlformats.org/officeDocument/2006/relationships/image" Target="../media/image24.jpeg"/><Relationship Id="rId4" Type="http://schemas.openxmlformats.org/officeDocument/2006/relationships/image" Target="../media/image3.gif"/><Relationship Id="rId9" Type="http://schemas.openxmlformats.org/officeDocument/2006/relationships/image" Target="../media/image19.jpeg"/><Relationship Id="rId14" Type="http://schemas.openxmlformats.org/officeDocument/2006/relationships/slide" Target="slide40.xml"/><Relationship Id="rId22" Type="http://schemas.openxmlformats.org/officeDocument/2006/relationships/slide" Target="slide45.xml"/></Relationships>
</file>

<file path=ppt/slides/_rels/slide27.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4.gi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gif"/></Relationships>
</file>

<file path=ppt/slides/_rels/slide28.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2.gif"/><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gif"/></Relationships>
</file>

<file path=ppt/slides/_rels/slide2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3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chart" Target="../charts/chart1.xml"/><Relationship Id="rId4" Type="http://schemas.openxmlformats.org/officeDocument/2006/relationships/image" Target="../media/image3.gif"/></Relationships>
</file>

<file path=ppt/slides/_rels/slide3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3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7.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4.gi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slide" Target="slide26.xml"/><Relationship Id="rId4" Type="http://schemas.openxmlformats.org/officeDocument/2006/relationships/image" Target="../media/image3.gif"/></Relationships>
</file>

<file path=ppt/slides/_rels/slide3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gif"/><Relationship Id="rId7"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4.gif"/><Relationship Id="rId5" Type="http://schemas.openxmlformats.org/officeDocument/2006/relationships/slide" Target="slide26.xml"/><Relationship Id="rId10" Type="http://schemas.openxmlformats.org/officeDocument/2006/relationships/image" Target="../media/image19.jpeg"/><Relationship Id="rId4" Type="http://schemas.openxmlformats.org/officeDocument/2006/relationships/image" Target="../media/image3.gif"/><Relationship Id="rId9" Type="http://schemas.openxmlformats.org/officeDocument/2006/relationships/image" Target="../media/image37.jpeg"/></Relationships>
</file>

<file path=ppt/slides/_rels/slide3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gif"/><Relationship Id="rId7"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slide" Target="slide26.xml"/><Relationship Id="rId4" Type="http://schemas.openxmlformats.org/officeDocument/2006/relationships/image" Target="../media/image3.gif"/><Relationship Id="rId9" Type="http://schemas.openxmlformats.org/officeDocument/2006/relationships/image" Target="../media/image4.gif"/></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4.gif"/><Relationship Id="rId2" Type="http://schemas.openxmlformats.org/officeDocument/2006/relationships/video" Target="file:///E:\Greeley%20Adaptive%20Presentation\Before.wmv" TargetMode="External"/><Relationship Id="rId1" Type="http://schemas.openxmlformats.org/officeDocument/2006/relationships/video" Target="file:///E:\Greeley%20Adaptive%20Presentation\After.wmv" TargetMode="Externa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2.gif"/><Relationship Id="rId7"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slide" Target="slide26.xml"/><Relationship Id="rId4" Type="http://schemas.openxmlformats.org/officeDocument/2006/relationships/image" Target="../media/image3.gif"/></Relationships>
</file>

<file path=ppt/slides/_rels/slide4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2.gif"/><Relationship Id="rId7"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slide" Target="slide26.xml"/><Relationship Id="rId4" Type="http://schemas.openxmlformats.org/officeDocument/2006/relationships/image" Target="../media/image3.gif"/></Relationships>
</file>

<file path=ppt/slides/_rels/slide4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2.gif"/><Relationship Id="rId7"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slide" Target="slide26.xml"/><Relationship Id="rId4" Type="http://schemas.openxmlformats.org/officeDocument/2006/relationships/image" Target="../media/image3.gif"/><Relationship Id="rId9" Type="http://schemas.openxmlformats.org/officeDocument/2006/relationships/image" Target="../media/image4.gif"/></Relationships>
</file>

<file path=ppt/slides/_rels/slide4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gif"/><Relationship Id="rId7"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slide" Target="slide26.xml"/><Relationship Id="rId10" Type="http://schemas.openxmlformats.org/officeDocument/2006/relationships/image" Target="../media/image4.gif"/><Relationship Id="rId4" Type="http://schemas.openxmlformats.org/officeDocument/2006/relationships/image" Target="../media/image3.gif"/><Relationship Id="rId9" Type="http://schemas.openxmlformats.org/officeDocument/2006/relationships/image" Target="../media/image25.jpeg"/></Relationships>
</file>

<file path=ppt/slides/_rels/slide4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gif"/><Relationship Id="rId7"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slide" Target="slide26.xml"/><Relationship Id="rId10" Type="http://schemas.openxmlformats.org/officeDocument/2006/relationships/image" Target="../media/image4.gif"/><Relationship Id="rId4" Type="http://schemas.openxmlformats.org/officeDocument/2006/relationships/image" Target="../media/image3.gif"/><Relationship Id="rId9" Type="http://schemas.openxmlformats.org/officeDocument/2006/relationships/image" Target="../media/image20.jpeg"/></Relationships>
</file>

<file path=ppt/slides/_rels/slide4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2.gif"/><Relationship Id="rId7"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slide" Target="slide26.xml"/><Relationship Id="rId4" Type="http://schemas.openxmlformats.org/officeDocument/2006/relationships/image" Target="../media/image3.gif"/><Relationship Id="rId9" Type="http://schemas.openxmlformats.org/officeDocument/2006/relationships/image" Target="../media/image4.gif"/></Relationships>
</file>

<file path=ppt/slides/_rels/slide46.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2.gif"/><Relationship Id="rId7"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slide" Target="slide26.xml"/><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370304"/>
            <a:ext cx="8021934" cy="1548931"/>
          </a:xfrm>
        </p:spPr>
        <p:txBody>
          <a:bodyPr>
            <a:noAutofit/>
          </a:bodyPr>
          <a:lstStyle/>
          <a:p>
            <a:r>
              <a:rPr lang="en-US" sz="4000" dirty="0" smtClean="0"/>
              <a:t>Improving traffic efficiency with adaptive traffic signal control</a:t>
            </a:r>
            <a:endParaRPr lang="en-US" sz="4000" dirty="0"/>
          </a:p>
        </p:txBody>
      </p:sp>
      <p:sp>
        <p:nvSpPr>
          <p:cNvPr id="5" name="Subtitle 4"/>
          <p:cNvSpPr>
            <a:spLocks noGrp="1"/>
          </p:cNvSpPr>
          <p:nvPr>
            <p:ph type="subTitle" idx="1"/>
          </p:nvPr>
        </p:nvSpPr>
        <p:spPr>
          <a:xfrm>
            <a:off x="665824" y="2331908"/>
            <a:ext cx="7723573" cy="1021080"/>
          </a:xfrm>
        </p:spPr>
        <p:txBody>
          <a:bodyPr>
            <a:normAutofit/>
          </a:bodyPr>
          <a:lstStyle/>
          <a:p>
            <a:r>
              <a:rPr lang="en-US" dirty="0" smtClean="0"/>
              <a:t>The </a:t>
            </a:r>
            <a:r>
              <a:rPr lang="en-US" dirty="0" err="1" smtClean="0"/>
              <a:t>InSync</a:t>
            </a:r>
            <a:r>
              <a:rPr lang="en-US" dirty="0" smtClean="0"/>
              <a:t> experience on 10</a:t>
            </a:r>
            <a:r>
              <a:rPr lang="en-US" baseline="30000" dirty="0" smtClean="0"/>
              <a:t>th</a:t>
            </a:r>
            <a:r>
              <a:rPr lang="en-US" dirty="0" smtClean="0"/>
              <a:t> Street </a:t>
            </a:r>
          </a:p>
          <a:p>
            <a:r>
              <a:rPr lang="en-US" dirty="0" smtClean="0"/>
              <a:t>(US 34 Business) in Greeley, Colorado.</a:t>
            </a:r>
          </a:p>
          <a:p>
            <a:endParaRPr lang="en-US" dirty="0" smtClean="0"/>
          </a:p>
        </p:txBody>
      </p:sp>
      <p:pic>
        <p:nvPicPr>
          <p:cNvPr id="1026" name="Picture 2"/>
          <p:cNvPicPr>
            <a:picLocks noChangeAspect="1" noChangeArrowheads="1"/>
          </p:cNvPicPr>
          <p:nvPr/>
        </p:nvPicPr>
        <p:blipFill>
          <a:blip r:embed="rId3" cstate="print"/>
          <a:srcRect/>
          <a:stretch>
            <a:fillRect/>
          </a:stretch>
        </p:blipFill>
        <p:spPr bwMode="auto">
          <a:xfrm>
            <a:off x="7730836" y="4570698"/>
            <a:ext cx="1298864" cy="749773"/>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5379138" y="4561551"/>
            <a:ext cx="1323109" cy="764084"/>
          </a:xfrm>
          <a:prstGeom prst="rect">
            <a:avLst/>
          </a:prstGeom>
          <a:noFill/>
          <a:ln w="9525">
            <a:noFill/>
            <a:miter lim="800000"/>
            <a:headEnd/>
            <a:tailEnd/>
          </a:ln>
          <a:effectLst/>
        </p:spPr>
      </p:pic>
      <p:pic>
        <p:nvPicPr>
          <p:cNvPr id="6" name="Picture 2"/>
          <p:cNvPicPr>
            <a:picLocks noChangeAspect="1" noChangeArrowheads="1"/>
          </p:cNvPicPr>
          <p:nvPr/>
        </p:nvPicPr>
        <p:blipFill>
          <a:blip r:embed="rId5"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249" y="1687286"/>
            <a:ext cx="8229600" cy="593690"/>
          </a:xfrm>
        </p:spPr>
        <p:txBody>
          <a:bodyPr>
            <a:normAutofit/>
          </a:bodyPr>
          <a:lstStyle/>
          <a:p>
            <a:r>
              <a:rPr lang="en-US" sz="2800" dirty="0" smtClean="0"/>
              <a:t>Reduced fuel consumption</a:t>
            </a:r>
            <a:endParaRPr lang="en-US" sz="2800" dirty="0"/>
          </a:p>
        </p:txBody>
      </p:sp>
      <p:sp>
        <p:nvSpPr>
          <p:cNvPr id="8" name="Title 7"/>
          <p:cNvSpPr>
            <a:spLocks noGrp="1"/>
          </p:cNvSpPr>
          <p:nvPr>
            <p:ph type="title"/>
          </p:nvPr>
        </p:nvSpPr>
        <p:spPr/>
        <p:txBody>
          <a:bodyPr>
            <a:normAutofit fontScale="90000"/>
          </a:bodyPr>
          <a:lstStyle/>
          <a:p>
            <a:r>
              <a:rPr lang="en-US" dirty="0" smtClean="0"/>
              <a:t>Adaptive signal timing is providing immediate benefits to customers</a:t>
            </a:r>
            <a:endParaRPr lang="en-US" dirty="0"/>
          </a:p>
        </p:txBody>
      </p:sp>
      <p:grpSp>
        <p:nvGrpSpPr>
          <p:cNvPr id="7" name="Group 6"/>
          <p:cNvGrpSpPr/>
          <p:nvPr/>
        </p:nvGrpSpPr>
        <p:grpSpPr>
          <a:xfrm>
            <a:off x="7672504" y="6540427"/>
            <a:ext cx="1421255" cy="297477"/>
            <a:chOff x="5288702" y="5552911"/>
            <a:chExt cx="3650562" cy="764084"/>
          </a:xfrm>
        </p:grpSpPr>
        <p:pic>
          <p:nvPicPr>
            <p:cNvPr id="9"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10"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graphicFrame>
        <p:nvGraphicFramePr>
          <p:cNvPr id="12" name="Table 11"/>
          <p:cNvGraphicFramePr>
            <a:graphicFrameLocks noGrp="1"/>
          </p:cNvGraphicFramePr>
          <p:nvPr/>
        </p:nvGraphicFramePr>
        <p:xfrm>
          <a:off x="372856" y="2281190"/>
          <a:ext cx="8314003" cy="2489352"/>
        </p:xfrm>
        <a:graphic>
          <a:graphicData uri="http://schemas.openxmlformats.org/drawingml/2006/table">
            <a:tbl>
              <a:tblPr firstRow="1" bandRow="1">
                <a:tableStyleId>{5C22544A-7EE6-4342-B048-85BDC9FD1C3A}</a:tableStyleId>
              </a:tblPr>
              <a:tblGrid>
                <a:gridCol w="1765936"/>
                <a:gridCol w="2110479"/>
                <a:gridCol w="1452282"/>
                <a:gridCol w="1229242"/>
                <a:gridCol w="1756064"/>
              </a:tblGrid>
              <a:tr h="393738">
                <a:tc gridSpan="5">
                  <a:txBody>
                    <a:bodyPr/>
                    <a:lstStyle/>
                    <a:p>
                      <a:pPr algn="ctr"/>
                      <a:r>
                        <a:rPr lang="en-US" dirty="0" smtClean="0"/>
                        <a:t>Fuel</a:t>
                      </a:r>
                      <a:r>
                        <a:rPr lang="en-US" baseline="0" dirty="0" smtClean="0"/>
                        <a:t> Consumption Reduction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93738">
                <a:tc>
                  <a:txBody>
                    <a:bodyPr/>
                    <a:lstStyle/>
                    <a:p>
                      <a:pPr marL="0" algn="ctr" rtl="0" eaLnBrk="1" latinLnBrk="0" hangingPunct="1"/>
                      <a:r>
                        <a:rPr kumimoji="0" lang="en-US" b="1" kern="1200" dirty="0" smtClean="0">
                          <a:solidFill>
                            <a:schemeClr val="lt1"/>
                          </a:solidFill>
                          <a:latin typeface="+mn-lt"/>
                          <a:ea typeface="+mn-ea"/>
                          <a:cs typeface="+mn-cs"/>
                        </a:rPr>
                        <a:t>Time 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rtl="0" eaLnBrk="1" latinLnBrk="0" hangingPunct="1"/>
                      <a:r>
                        <a:rPr kumimoji="0" lang="en-US" b="1" kern="1200" dirty="0" smtClean="0">
                          <a:solidFill>
                            <a:schemeClr val="lt1"/>
                          </a:solidFill>
                          <a:latin typeface="+mn-lt"/>
                          <a:ea typeface="+mn-ea"/>
                          <a:cs typeface="+mn-cs"/>
                        </a:rPr>
                        <a:t>Total Fuel</a:t>
                      </a:r>
                      <a:r>
                        <a:rPr kumimoji="0" lang="en-US" b="1" kern="1200" baseline="0" dirty="0" smtClean="0">
                          <a:solidFill>
                            <a:schemeClr val="lt1"/>
                          </a:solidFill>
                          <a:latin typeface="+mn-lt"/>
                          <a:ea typeface="+mn-ea"/>
                          <a:cs typeface="+mn-cs"/>
                        </a:rPr>
                        <a:t> Consumption Reduction (%)</a:t>
                      </a:r>
                      <a:endParaRPr kumimoji="0" lang="en-US" b="1" kern="1200" dirty="0" smtClean="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rtl="0" eaLnBrk="1" latinLnBrk="0" hangingPunct="1"/>
                      <a:r>
                        <a:rPr kumimoji="0" lang="en-US" b="1" kern="1200" dirty="0" smtClean="0">
                          <a:solidFill>
                            <a:schemeClr val="lt1"/>
                          </a:solidFill>
                          <a:latin typeface="+mn-lt"/>
                          <a:ea typeface="+mn-ea"/>
                          <a:cs typeface="+mn-cs"/>
                        </a:rPr>
                        <a:t>Gallons Saved (gal/day)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rtl="0" eaLnBrk="1" latinLnBrk="0" hangingPunct="1"/>
                      <a:r>
                        <a:rPr kumimoji="0" lang="en-US" b="1" kern="1200" dirty="0" smtClean="0">
                          <a:solidFill>
                            <a:schemeClr val="lt1"/>
                          </a:solidFill>
                          <a:latin typeface="+mn-lt"/>
                          <a:ea typeface="+mn-ea"/>
                          <a:cs typeface="+mn-cs"/>
                        </a:rPr>
                        <a:t>Daily Savings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rtl="0" eaLnBrk="1" latinLnBrk="0" hangingPunct="1"/>
                      <a:r>
                        <a:rPr kumimoji="0" lang="en-US" b="1" kern="1200" dirty="0" smtClean="0">
                          <a:solidFill>
                            <a:schemeClr val="lt1"/>
                          </a:solidFill>
                          <a:latin typeface="+mn-lt"/>
                          <a:ea typeface="+mn-ea"/>
                          <a:cs typeface="+mn-cs"/>
                        </a:rPr>
                        <a:t>Annual Savings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93738">
                <a:tc>
                  <a:txBody>
                    <a:bodyPr/>
                    <a:lstStyle/>
                    <a:p>
                      <a:pPr algn="ctr"/>
                      <a:r>
                        <a:rPr lang="en-US" dirty="0" smtClean="0"/>
                        <a:t>Weekdays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129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$470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$117,700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738">
                <a:tc>
                  <a:txBody>
                    <a:bodyPr/>
                    <a:lstStyle/>
                    <a:p>
                      <a:pPr algn="ctr"/>
                      <a:r>
                        <a:rPr lang="en-US" dirty="0" smtClean="0"/>
                        <a:t>Weekends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104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$380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$38,000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738">
                <a:tc gridSpan="2">
                  <a:txBody>
                    <a:bodyPr/>
                    <a:lstStyle/>
                    <a:p>
                      <a:pPr algn="ctr"/>
                      <a:r>
                        <a:rPr lang="en-US" dirty="0" smtClean="0"/>
                        <a:t>Year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b="1" kern="1200" dirty="0" smtClean="0">
                          <a:solidFill>
                            <a:schemeClr val="dk1"/>
                          </a:solidFill>
                          <a:latin typeface="+mn-lt"/>
                          <a:ea typeface="+mn-ea"/>
                          <a:cs typeface="+mn-cs"/>
                        </a:rPr>
                        <a:t>54,900</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$572</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$155,700</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1" name="Picture 2"/>
          <p:cNvPicPr>
            <a:picLocks noChangeAspect="1" noChangeArrowheads="1"/>
          </p:cNvPicPr>
          <p:nvPr/>
        </p:nvPicPr>
        <p:blipFill>
          <a:blip r:embed="rId5"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advClick="0">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solidFill>
                  <a:srgbClr val="FF0000"/>
                </a:solidFill>
              </a:rPr>
              <a:t>Project development</a:t>
            </a:r>
          </a:p>
          <a:p>
            <a:r>
              <a:rPr lang="en-US" dirty="0" smtClean="0"/>
              <a:t>Project implementation</a:t>
            </a:r>
          </a:p>
          <a:p>
            <a:r>
              <a:rPr lang="en-US" dirty="0" smtClean="0"/>
              <a:t>Project evaluation</a:t>
            </a:r>
          </a:p>
          <a:p>
            <a:r>
              <a:rPr lang="en-US" dirty="0" smtClean="0"/>
              <a:t>Next steps</a:t>
            </a:r>
            <a:endParaRPr lang="en-US" dirty="0"/>
          </a:p>
        </p:txBody>
      </p:sp>
      <p:grpSp>
        <p:nvGrpSpPr>
          <p:cNvPr id="5" name="Group 4"/>
          <p:cNvGrpSpPr/>
          <p:nvPr/>
        </p:nvGrpSpPr>
        <p:grpSpPr>
          <a:xfrm>
            <a:off x="7672504" y="6540427"/>
            <a:ext cx="1421255" cy="297477"/>
            <a:chOff x="5288702" y="5552911"/>
            <a:chExt cx="3650562" cy="764084"/>
          </a:xfrm>
        </p:grpSpPr>
        <p:pic>
          <p:nvPicPr>
            <p:cNvPr id="6" name="Picture 2"/>
            <p:cNvPicPr>
              <a:picLocks noChangeAspect="1" noChangeArrowheads="1"/>
            </p:cNvPicPr>
            <p:nvPr/>
          </p:nvPicPr>
          <p:blipFill>
            <a:blip r:embed="rId2"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8" name="Picture 2"/>
          <p:cNvPicPr>
            <a:picLocks noChangeAspect="1" noChangeArrowheads="1"/>
          </p:cNvPicPr>
          <p:nvPr/>
        </p:nvPicPr>
        <p:blipFill>
          <a:blip r:embed="rId4"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noGrp="1"/>
          </p:cNvSpPr>
          <p:nvPr>
            <p:ph idx="1"/>
          </p:nvPr>
        </p:nvSpPr>
        <p:spPr>
          <a:xfrm>
            <a:off x="457199" y="1295399"/>
            <a:ext cx="8510155" cy="5051613"/>
          </a:xfrm>
        </p:spPr>
        <p:txBody>
          <a:bodyPr>
            <a:normAutofit/>
          </a:bodyPr>
          <a:lstStyle/>
          <a:p>
            <a:r>
              <a:rPr lang="en-US" dirty="0" smtClean="0"/>
              <a:t>CDOT’s mission is:</a:t>
            </a:r>
          </a:p>
          <a:p>
            <a:pPr lvl="1">
              <a:buFont typeface="Arial" pitchFamily="34" charset="0"/>
              <a:buChar char="•"/>
            </a:pPr>
            <a:r>
              <a:rPr lang="en-US" dirty="0" smtClean="0"/>
              <a:t>“to provide the best multi-modal transportation system for Colorado that safely and most efficiently moves people, goods, and information.”</a:t>
            </a:r>
          </a:p>
          <a:p>
            <a:r>
              <a:rPr lang="en-US" dirty="0" smtClean="0"/>
              <a:t>Region 4 Traffic unit identified current approach to signal timing as an obstacle</a:t>
            </a:r>
          </a:p>
          <a:p>
            <a:pPr lvl="1">
              <a:buFont typeface="Arial" pitchFamily="34" charset="0"/>
              <a:buChar char="•"/>
            </a:pPr>
            <a:r>
              <a:rPr lang="en-US" dirty="0" smtClean="0"/>
              <a:t>Budget limitations</a:t>
            </a:r>
          </a:p>
          <a:p>
            <a:pPr lvl="1">
              <a:buFont typeface="Arial" pitchFamily="34" charset="0"/>
              <a:buChar char="•"/>
            </a:pPr>
            <a:r>
              <a:rPr lang="en-US" dirty="0" smtClean="0"/>
              <a:t>Focus on weekday peak periods</a:t>
            </a:r>
          </a:p>
          <a:p>
            <a:pPr lvl="1">
              <a:buFont typeface="Arial" pitchFamily="34" charset="0"/>
              <a:buChar char="•"/>
            </a:pPr>
            <a:r>
              <a:rPr lang="en-US" dirty="0" smtClean="0"/>
              <a:t>Signal timing plans in controllers are outdated</a:t>
            </a:r>
          </a:p>
        </p:txBody>
      </p:sp>
      <p:sp>
        <p:nvSpPr>
          <p:cNvPr id="2" name="Title 1"/>
          <p:cNvSpPr>
            <a:spLocks noGrp="1"/>
          </p:cNvSpPr>
          <p:nvPr>
            <p:ph type="title"/>
          </p:nvPr>
        </p:nvSpPr>
        <p:spPr/>
        <p:txBody>
          <a:bodyPr/>
          <a:lstStyle/>
          <a:p>
            <a:r>
              <a:rPr lang="en-US" dirty="0" smtClean="0"/>
              <a:t>Project development</a:t>
            </a:r>
            <a:endParaRPr lang="en-US" dirty="0"/>
          </a:p>
        </p:txBody>
      </p:sp>
      <p:grpSp>
        <p:nvGrpSpPr>
          <p:cNvPr id="4"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7" name="Picture 2"/>
          <p:cNvPicPr>
            <a:picLocks noChangeAspect="1" noChangeArrowheads="1"/>
          </p:cNvPicPr>
          <p:nvPr/>
        </p:nvPicPr>
        <p:blipFill>
          <a:blip r:embed="rId5"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noGrp="1"/>
          </p:cNvSpPr>
          <p:nvPr>
            <p:ph idx="1"/>
          </p:nvPr>
        </p:nvSpPr>
        <p:spPr>
          <a:xfrm>
            <a:off x="457199" y="1295401"/>
            <a:ext cx="8510155" cy="5032664"/>
          </a:xfrm>
        </p:spPr>
        <p:txBody>
          <a:bodyPr>
            <a:normAutofit/>
          </a:bodyPr>
          <a:lstStyle/>
          <a:p>
            <a:r>
              <a:rPr lang="en-US" dirty="0" smtClean="0"/>
              <a:t>CDOT’s criteria for improving traffic signal timing</a:t>
            </a:r>
          </a:p>
          <a:p>
            <a:pPr lvl="1">
              <a:buFont typeface="Arial" pitchFamily="34" charset="0"/>
              <a:buChar char="•"/>
            </a:pPr>
            <a:r>
              <a:rPr lang="en-US" dirty="0" smtClean="0"/>
              <a:t>Provide benefits for the traveling public</a:t>
            </a:r>
          </a:p>
          <a:p>
            <a:pPr lvl="1">
              <a:buFont typeface="Arial" pitchFamily="34" charset="0"/>
              <a:buChar char="•"/>
            </a:pPr>
            <a:r>
              <a:rPr lang="en-US" dirty="0" smtClean="0"/>
              <a:t>Ensure signal timing is up to date</a:t>
            </a:r>
          </a:p>
          <a:p>
            <a:pPr lvl="1">
              <a:buFont typeface="Arial" pitchFamily="34" charset="0"/>
              <a:buChar char="•"/>
            </a:pPr>
            <a:r>
              <a:rPr lang="en-US" dirty="0" smtClean="0"/>
              <a:t>Improve signal timing 24/7</a:t>
            </a:r>
          </a:p>
          <a:p>
            <a:pPr lvl="1">
              <a:buFont typeface="Arial" pitchFamily="34" charset="0"/>
              <a:buChar char="•"/>
            </a:pPr>
            <a:r>
              <a:rPr lang="en-US" dirty="0" smtClean="0"/>
              <a:t>Maximize the existing capacity of a corridor</a:t>
            </a:r>
          </a:p>
          <a:p>
            <a:pPr lvl="1">
              <a:buFont typeface="Arial" pitchFamily="34" charset="0"/>
              <a:buChar char="•"/>
            </a:pPr>
            <a:r>
              <a:rPr lang="en-US" dirty="0" smtClean="0"/>
              <a:t>Expand staff knowledge/expertise</a:t>
            </a:r>
          </a:p>
          <a:p>
            <a:pPr lvl="1">
              <a:buFont typeface="Arial" pitchFamily="34" charset="0"/>
              <a:buChar char="•"/>
            </a:pPr>
            <a:r>
              <a:rPr lang="en-US" dirty="0" smtClean="0"/>
              <a:t>Minimize required staff time to maintain</a:t>
            </a:r>
          </a:p>
          <a:p>
            <a:pPr lvl="1"/>
            <a:endParaRPr lang="en-US" dirty="0" smtClean="0"/>
          </a:p>
        </p:txBody>
      </p:sp>
      <p:sp>
        <p:nvSpPr>
          <p:cNvPr id="2" name="Title 1"/>
          <p:cNvSpPr>
            <a:spLocks noGrp="1"/>
          </p:cNvSpPr>
          <p:nvPr>
            <p:ph type="title"/>
          </p:nvPr>
        </p:nvSpPr>
        <p:spPr/>
        <p:txBody>
          <a:bodyPr/>
          <a:lstStyle/>
          <a:p>
            <a:r>
              <a:rPr lang="en-US" dirty="0" smtClean="0"/>
              <a:t>Project development</a:t>
            </a:r>
            <a:endParaRPr lang="en-US" dirty="0"/>
          </a:p>
        </p:txBody>
      </p:sp>
      <p:grpSp>
        <p:nvGrpSpPr>
          <p:cNvPr id="4"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7" name="Picture 2"/>
          <p:cNvPicPr>
            <a:picLocks noChangeAspect="1" noChangeArrowheads="1"/>
          </p:cNvPicPr>
          <p:nvPr/>
        </p:nvPicPr>
        <p:blipFill>
          <a:blip r:embed="rId5"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noGrp="1"/>
          </p:cNvSpPr>
          <p:nvPr>
            <p:ph idx="1"/>
          </p:nvPr>
        </p:nvSpPr>
        <p:spPr>
          <a:xfrm>
            <a:off x="457199" y="1295400"/>
            <a:ext cx="8510155" cy="955431"/>
          </a:xfrm>
        </p:spPr>
        <p:txBody>
          <a:bodyPr>
            <a:normAutofit/>
          </a:bodyPr>
          <a:lstStyle/>
          <a:p>
            <a:r>
              <a:rPr lang="en-US" dirty="0" smtClean="0"/>
              <a:t>FHWA’s Every Day Counts (EDC) Innovative Initiative goals</a:t>
            </a:r>
          </a:p>
        </p:txBody>
      </p:sp>
      <p:sp>
        <p:nvSpPr>
          <p:cNvPr id="2" name="Title 1"/>
          <p:cNvSpPr>
            <a:spLocks noGrp="1"/>
          </p:cNvSpPr>
          <p:nvPr>
            <p:ph type="title"/>
          </p:nvPr>
        </p:nvSpPr>
        <p:spPr/>
        <p:txBody>
          <a:bodyPr/>
          <a:lstStyle/>
          <a:p>
            <a:r>
              <a:rPr lang="en-US" dirty="0" smtClean="0"/>
              <a:t>Project development</a:t>
            </a:r>
            <a:endParaRPr lang="en-US" dirty="0"/>
          </a:p>
        </p:txBody>
      </p:sp>
      <p:sp>
        <p:nvSpPr>
          <p:cNvPr id="17" name="Content Placeholder 2"/>
          <p:cNvSpPr txBox="1">
            <a:spLocks/>
          </p:cNvSpPr>
          <p:nvPr/>
        </p:nvSpPr>
        <p:spPr>
          <a:xfrm>
            <a:off x="402742" y="2180492"/>
            <a:ext cx="3383949" cy="3989195"/>
          </a:xfrm>
          <a:prstGeom prst="rect">
            <a:avLst/>
          </a:prstGeom>
        </p:spPr>
        <p:txBody>
          <a:bodyPr vert="horz">
            <a:normAutofit fontScale="92500" lnSpcReduction="10000"/>
          </a:bodyPr>
          <a:lstStyle/>
          <a:p>
            <a:pPr marL="621792" lvl="1" indent="-228600" fontAlgn="auto">
              <a:spcBef>
                <a:spcPts val="324"/>
              </a:spcBef>
              <a:spcAft>
                <a:spcPts val="0"/>
              </a:spcAft>
              <a:buClr>
                <a:schemeClr val="accent1"/>
              </a:buClr>
              <a:buSzPct val="100000"/>
              <a:buFont typeface="Arial" pitchFamily="34" charset="0"/>
              <a:buChar char="•"/>
            </a:pPr>
            <a:r>
              <a:rPr lang="en-US" sz="2300" dirty="0" smtClean="0">
                <a:latin typeface="+mn-lt"/>
              </a:rPr>
              <a:t>Implementation of existing technology and innovation</a:t>
            </a:r>
          </a:p>
          <a:p>
            <a:pPr marL="621792" lvl="1" indent="-228600" fontAlgn="auto">
              <a:spcBef>
                <a:spcPts val="324"/>
              </a:spcBef>
              <a:spcAft>
                <a:spcPts val="0"/>
              </a:spcAft>
              <a:buClr>
                <a:schemeClr val="accent1"/>
              </a:buClr>
              <a:buSzPct val="100000"/>
              <a:buFont typeface="Arial" pitchFamily="34" charset="0"/>
              <a:buChar char="•"/>
            </a:pPr>
            <a:r>
              <a:rPr lang="en-US" sz="2300" dirty="0" smtClean="0">
                <a:latin typeface="+mn-lt"/>
              </a:rPr>
              <a:t>Improve safety, reduce congestion, and keep America moving</a:t>
            </a:r>
          </a:p>
          <a:p>
            <a:pPr marL="621792" lvl="1" indent="-228600" fontAlgn="auto">
              <a:spcBef>
                <a:spcPts val="324"/>
              </a:spcBef>
              <a:spcAft>
                <a:spcPts val="0"/>
              </a:spcAft>
              <a:buClr>
                <a:schemeClr val="accent1"/>
              </a:buClr>
              <a:buSzPct val="100000"/>
              <a:buFont typeface="Arial" pitchFamily="34" charset="0"/>
              <a:buChar char="•"/>
            </a:pPr>
            <a:r>
              <a:rPr lang="en-US" sz="2300" dirty="0" smtClean="0">
                <a:latin typeface="+mn-lt"/>
              </a:rPr>
              <a:t>Stop building and maximize the existing transportation system</a:t>
            </a:r>
          </a:p>
          <a:p>
            <a:pPr marL="621792" lvl="1" indent="-228600" fontAlgn="auto">
              <a:spcBef>
                <a:spcPts val="324"/>
              </a:spcBef>
              <a:spcAft>
                <a:spcPts val="0"/>
              </a:spcAft>
              <a:buClr>
                <a:schemeClr val="accent1"/>
              </a:buClr>
              <a:buSzPct val="68000"/>
              <a:buFont typeface="Verdana"/>
              <a:buChar char="◦"/>
            </a:pPr>
            <a:endParaRPr lang="en-US" sz="2000" dirty="0" smtClean="0">
              <a:latin typeface="+mn-lt"/>
            </a:endParaRPr>
          </a:p>
        </p:txBody>
      </p:sp>
      <p:grpSp>
        <p:nvGrpSpPr>
          <p:cNvPr id="9" name="Group 8"/>
          <p:cNvGrpSpPr/>
          <p:nvPr/>
        </p:nvGrpSpPr>
        <p:grpSpPr>
          <a:xfrm>
            <a:off x="7672504" y="6540427"/>
            <a:ext cx="1421255" cy="297477"/>
            <a:chOff x="5288702" y="5552911"/>
            <a:chExt cx="3650562" cy="764084"/>
          </a:xfrm>
        </p:grpSpPr>
        <p:pic>
          <p:nvPicPr>
            <p:cNvPr id="10"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11"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12" name="Picture 2"/>
          <p:cNvPicPr>
            <a:picLocks noChangeAspect="1" noChangeArrowheads="1"/>
          </p:cNvPicPr>
          <p:nvPr/>
        </p:nvPicPr>
        <p:blipFill>
          <a:blip r:embed="rId5" cstate="print"/>
          <a:srcRect/>
          <a:stretch>
            <a:fillRect/>
          </a:stretch>
        </p:blipFill>
        <p:spPr bwMode="auto">
          <a:xfrm>
            <a:off x="0" y="6739128"/>
            <a:ext cx="544562" cy="118872"/>
          </a:xfrm>
          <a:prstGeom prst="rect">
            <a:avLst/>
          </a:prstGeom>
          <a:noFill/>
          <a:ln w="9525">
            <a:noFill/>
            <a:miter lim="800000"/>
            <a:headEnd/>
            <a:tailEnd/>
          </a:ln>
          <a:effectLst/>
        </p:spPr>
      </p:pic>
      <p:grpSp>
        <p:nvGrpSpPr>
          <p:cNvPr id="14" name="Group 13"/>
          <p:cNvGrpSpPr/>
          <p:nvPr/>
        </p:nvGrpSpPr>
        <p:grpSpPr>
          <a:xfrm>
            <a:off x="3666972" y="2418607"/>
            <a:ext cx="5444754" cy="3285358"/>
            <a:chOff x="3634698" y="2418607"/>
            <a:chExt cx="5444754" cy="3285358"/>
          </a:xfrm>
        </p:grpSpPr>
        <p:pic>
          <p:nvPicPr>
            <p:cNvPr id="28674" name="Picture 2"/>
            <p:cNvPicPr>
              <a:picLocks noChangeAspect="1" noChangeArrowheads="1"/>
            </p:cNvPicPr>
            <p:nvPr/>
          </p:nvPicPr>
          <p:blipFill>
            <a:blip r:embed="rId6" cstate="print"/>
            <a:srcRect l="50524" t="11850" r="13989" b="5418"/>
            <a:stretch>
              <a:fillRect/>
            </a:stretch>
          </p:blipFill>
          <p:spPr bwMode="auto">
            <a:xfrm>
              <a:off x="3634698" y="2418607"/>
              <a:ext cx="2908884" cy="3285358"/>
            </a:xfrm>
            <a:prstGeom prst="rect">
              <a:avLst/>
            </a:prstGeom>
            <a:noFill/>
            <a:ln w="9525">
              <a:noFill/>
              <a:miter lim="800000"/>
              <a:headEnd/>
              <a:tailEnd/>
            </a:ln>
            <a:effectLst/>
          </p:spPr>
        </p:pic>
        <p:pic>
          <p:nvPicPr>
            <p:cNvPr id="3074" name="Picture 2"/>
            <p:cNvPicPr>
              <a:picLocks noChangeAspect="1" noChangeArrowheads="1"/>
            </p:cNvPicPr>
            <p:nvPr/>
          </p:nvPicPr>
          <p:blipFill>
            <a:blip r:embed="rId7" cstate="print"/>
            <a:srcRect l="48978" t="10040" r="28032" b="3213"/>
            <a:stretch>
              <a:fillRect/>
            </a:stretch>
          </p:blipFill>
          <p:spPr bwMode="auto">
            <a:xfrm>
              <a:off x="6413369" y="2436799"/>
              <a:ext cx="2666083" cy="3246120"/>
            </a:xfrm>
            <a:prstGeom prst="rect">
              <a:avLst/>
            </a:prstGeom>
            <a:noFill/>
            <a:ln w="9525">
              <a:noFill/>
              <a:miter lim="800000"/>
              <a:headEnd/>
              <a:tailEnd/>
            </a:ln>
            <a:effectLst/>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noGrp="1"/>
          </p:cNvSpPr>
          <p:nvPr>
            <p:ph idx="1"/>
          </p:nvPr>
        </p:nvSpPr>
        <p:spPr>
          <a:xfrm>
            <a:off x="457200" y="1295400"/>
            <a:ext cx="8460890" cy="4980709"/>
          </a:xfrm>
        </p:spPr>
        <p:txBody>
          <a:bodyPr>
            <a:normAutofit/>
          </a:bodyPr>
          <a:lstStyle/>
          <a:p>
            <a:r>
              <a:rPr lang="en-US" dirty="0" smtClean="0"/>
              <a:t>Adaptive traffic signal control</a:t>
            </a:r>
          </a:p>
          <a:p>
            <a:pPr lvl="1">
              <a:buFont typeface="Wingdings" pitchFamily="2" charset="2"/>
              <a:buChar char="ü"/>
            </a:pPr>
            <a:r>
              <a:rPr lang="en-US" dirty="0" smtClean="0"/>
              <a:t>Provides benefits for the traveling public</a:t>
            </a:r>
          </a:p>
          <a:p>
            <a:pPr lvl="1">
              <a:buFont typeface="Wingdings" pitchFamily="2" charset="2"/>
              <a:buChar char="ü"/>
            </a:pPr>
            <a:r>
              <a:rPr lang="en-US" dirty="0" smtClean="0"/>
              <a:t>Ensures signal timing is up to date</a:t>
            </a:r>
          </a:p>
          <a:p>
            <a:pPr lvl="1">
              <a:buFont typeface="Wingdings" pitchFamily="2" charset="2"/>
              <a:buChar char="ü"/>
            </a:pPr>
            <a:r>
              <a:rPr lang="en-US" dirty="0" smtClean="0"/>
              <a:t>Improves signal timing 24/7</a:t>
            </a:r>
          </a:p>
          <a:p>
            <a:pPr lvl="1">
              <a:buFont typeface="Wingdings" pitchFamily="2" charset="2"/>
              <a:buChar char="ü"/>
            </a:pPr>
            <a:r>
              <a:rPr lang="en-US" dirty="0" smtClean="0"/>
              <a:t>Maximizes the existing capacity of a corridor</a:t>
            </a:r>
          </a:p>
          <a:p>
            <a:pPr lvl="1">
              <a:buFont typeface="Wingdings" pitchFamily="2" charset="2"/>
              <a:buChar char="ü"/>
            </a:pPr>
            <a:r>
              <a:rPr lang="en-US" dirty="0" smtClean="0"/>
              <a:t>Expands staff knowledge/expertise</a:t>
            </a:r>
          </a:p>
          <a:p>
            <a:pPr lvl="1">
              <a:buFont typeface="Wingdings" pitchFamily="2" charset="2"/>
              <a:buChar char="ü"/>
            </a:pPr>
            <a:r>
              <a:rPr lang="en-US" dirty="0" smtClean="0"/>
              <a:t>Minimizes required staff time to maintain</a:t>
            </a:r>
          </a:p>
          <a:p>
            <a:pPr lvl="1">
              <a:buFont typeface="Wingdings" pitchFamily="2" charset="2"/>
              <a:buChar char="ü"/>
            </a:pPr>
            <a:r>
              <a:rPr lang="en-US" dirty="0" smtClean="0"/>
              <a:t>Achieves FHWA’s EDC goals</a:t>
            </a:r>
          </a:p>
          <a:p>
            <a:r>
              <a:rPr lang="en-US" dirty="0" smtClean="0"/>
              <a:t>Result</a:t>
            </a:r>
          </a:p>
          <a:p>
            <a:pPr lvl="1">
              <a:buFont typeface="Arial" pitchFamily="34" charset="0"/>
              <a:buChar char="•"/>
            </a:pPr>
            <a:r>
              <a:rPr lang="en-US" dirty="0" smtClean="0"/>
              <a:t>CDOT elected to improve signal timing by implementing adaptive traffic signal control technology</a:t>
            </a:r>
          </a:p>
        </p:txBody>
      </p:sp>
      <p:sp>
        <p:nvSpPr>
          <p:cNvPr id="2" name="Title 1"/>
          <p:cNvSpPr>
            <a:spLocks noGrp="1"/>
          </p:cNvSpPr>
          <p:nvPr>
            <p:ph type="title"/>
          </p:nvPr>
        </p:nvSpPr>
        <p:spPr/>
        <p:txBody>
          <a:bodyPr/>
          <a:lstStyle/>
          <a:p>
            <a:r>
              <a:rPr lang="en-US" dirty="0" smtClean="0"/>
              <a:t>Project development</a:t>
            </a:r>
            <a:endParaRPr lang="en-US" dirty="0"/>
          </a:p>
        </p:txBody>
      </p:sp>
      <p:grpSp>
        <p:nvGrpSpPr>
          <p:cNvPr id="4" name="Group 8"/>
          <p:cNvGrpSpPr/>
          <p:nvPr/>
        </p:nvGrpSpPr>
        <p:grpSpPr>
          <a:xfrm>
            <a:off x="7672504" y="6540427"/>
            <a:ext cx="1421255" cy="297477"/>
            <a:chOff x="5288702" y="5552911"/>
            <a:chExt cx="3650562" cy="764084"/>
          </a:xfrm>
        </p:grpSpPr>
        <p:pic>
          <p:nvPicPr>
            <p:cNvPr id="10"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11"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7" name="Picture 2"/>
          <p:cNvPicPr>
            <a:picLocks noChangeAspect="1" noChangeArrowheads="1"/>
          </p:cNvPicPr>
          <p:nvPr/>
        </p:nvPicPr>
        <p:blipFill>
          <a:blip r:embed="rId5"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457200" y="1295400"/>
            <a:ext cx="8229600" cy="969818"/>
          </a:xfrm>
        </p:spPr>
        <p:txBody>
          <a:bodyPr/>
          <a:lstStyle/>
          <a:p>
            <a:endParaRPr lang="en-US" dirty="0" smtClean="0"/>
          </a:p>
          <a:p>
            <a:pPr>
              <a:buNone/>
            </a:pPr>
            <a:endParaRPr lang="en-US" dirty="0"/>
          </a:p>
        </p:txBody>
      </p:sp>
      <p:sp>
        <p:nvSpPr>
          <p:cNvPr id="2" name="Title 1"/>
          <p:cNvSpPr>
            <a:spLocks noGrp="1"/>
          </p:cNvSpPr>
          <p:nvPr>
            <p:ph type="title"/>
          </p:nvPr>
        </p:nvSpPr>
        <p:spPr/>
        <p:txBody>
          <a:bodyPr/>
          <a:lstStyle/>
          <a:p>
            <a:r>
              <a:rPr lang="en-US" dirty="0" smtClean="0"/>
              <a:t>Project development</a:t>
            </a:r>
            <a:endParaRPr lang="en-US" dirty="0"/>
          </a:p>
        </p:txBody>
      </p:sp>
      <p:sp>
        <p:nvSpPr>
          <p:cNvPr id="12" name="Content Placeholder 2"/>
          <p:cNvSpPr txBox="1">
            <a:spLocks/>
          </p:cNvSpPr>
          <p:nvPr/>
        </p:nvSpPr>
        <p:spPr>
          <a:xfrm>
            <a:off x="457199" y="1295400"/>
            <a:ext cx="8465737" cy="5065207"/>
          </a:xfrm>
          <a:prstGeom prst="rect">
            <a:avLst/>
          </a:prstGeom>
        </p:spPr>
        <p:txBody>
          <a:bodyPr vert="horz">
            <a:normAutofit/>
          </a:bodyPr>
          <a:lstStyle/>
          <a:p>
            <a:pPr marL="365760" marR="0" lvl="0" indent="-256032" defTabSz="914400" fontAlgn="auto">
              <a:lnSpc>
                <a:spcPct val="100000"/>
              </a:lnSpc>
              <a:spcBef>
                <a:spcPts val="400"/>
              </a:spcBef>
              <a:spcAft>
                <a:spcPts val="0"/>
              </a:spcAft>
              <a:buClr>
                <a:schemeClr val="accent1"/>
              </a:buClr>
              <a:buSzPct val="68000"/>
              <a:buFont typeface="Wingdings 3"/>
              <a:buChar char=""/>
              <a:tabLst/>
              <a:defRPr/>
            </a:pPr>
            <a:r>
              <a:rPr lang="en-US" sz="2700" dirty="0" smtClean="0">
                <a:latin typeface="+mn-lt"/>
              </a:rPr>
              <a:t>Early actions to ensure project success</a:t>
            </a:r>
          </a:p>
          <a:p>
            <a:pPr marL="621792" lvl="1" indent="-228600" fontAlgn="auto">
              <a:spcBef>
                <a:spcPts val="324"/>
              </a:spcBef>
              <a:spcAft>
                <a:spcPts val="0"/>
              </a:spcAft>
              <a:buClr>
                <a:schemeClr val="accent1"/>
              </a:buClr>
              <a:buSzPct val="100000"/>
              <a:buFont typeface="Arial" pitchFamily="34" charset="0"/>
              <a:buChar char="•"/>
            </a:pPr>
            <a:r>
              <a:rPr lang="en-US" sz="2300" dirty="0" smtClean="0">
                <a:latin typeface="+mn-lt"/>
              </a:rPr>
              <a:t>Identified and secured additional funds</a:t>
            </a:r>
          </a:p>
          <a:p>
            <a:pPr marL="1081278" lvl="1" indent="-514350" fontAlgn="auto">
              <a:spcBef>
                <a:spcPts val="400"/>
              </a:spcBef>
              <a:spcAft>
                <a:spcPts val="0"/>
              </a:spcAft>
              <a:buClr>
                <a:schemeClr val="accent1"/>
              </a:buClr>
              <a:buSzPct val="100000"/>
              <a:buFont typeface="Wingdings" pitchFamily="2" charset="2"/>
              <a:buChar char="ü"/>
            </a:pPr>
            <a:r>
              <a:rPr lang="en-US" sz="2400" dirty="0" smtClean="0">
                <a:latin typeface="+mn-lt"/>
              </a:rPr>
              <a:t>NFRMPO</a:t>
            </a:r>
          </a:p>
          <a:p>
            <a:pPr marL="1081278" lvl="1" indent="-514350" fontAlgn="auto">
              <a:spcBef>
                <a:spcPts val="400"/>
              </a:spcBef>
              <a:spcAft>
                <a:spcPts val="0"/>
              </a:spcAft>
              <a:buClr>
                <a:schemeClr val="accent1"/>
              </a:buClr>
              <a:buSzPct val="100000"/>
              <a:buFont typeface="Wingdings" pitchFamily="2" charset="2"/>
              <a:buChar char="ü"/>
            </a:pPr>
            <a:r>
              <a:rPr lang="en-US" sz="2400" dirty="0" smtClean="0">
                <a:latin typeface="+mn-lt"/>
              </a:rPr>
              <a:t>CDOT R4 signal funds</a:t>
            </a:r>
          </a:p>
          <a:p>
            <a:pPr marL="621792" lvl="1" indent="-228600" fontAlgn="auto">
              <a:spcBef>
                <a:spcPts val="324"/>
              </a:spcBef>
              <a:spcAft>
                <a:spcPts val="0"/>
              </a:spcAft>
              <a:buClr>
                <a:schemeClr val="accent1"/>
              </a:buClr>
              <a:buSzPct val="100000"/>
              <a:buFont typeface="Arial" pitchFamily="34" charset="0"/>
              <a:buChar char="•"/>
            </a:pPr>
            <a:r>
              <a:rPr lang="en-US" sz="2300" dirty="0" smtClean="0">
                <a:latin typeface="+mn-lt"/>
              </a:rPr>
              <a:t>Entered partnership with a local agency to share short/long term roles/responsibilities</a:t>
            </a:r>
          </a:p>
          <a:p>
            <a:pPr marL="1081278" lvl="1" indent="-514350" fontAlgn="auto">
              <a:spcBef>
                <a:spcPts val="400"/>
              </a:spcBef>
              <a:spcAft>
                <a:spcPts val="0"/>
              </a:spcAft>
              <a:buClr>
                <a:schemeClr val="accent1"/>
              </a:buClr>
              <a:buSzPct val="100000"/>
              <a:buFont typeface="Wingdings" pitchFamily="2" charset="2"/>
              <a:buChar char="ü"/>
            </a:pPr>
            <a:r>
              <a:rPr lang="en-US" sz="2400" dirty="0" smtClean="0">
                <a:latin typeface="+mn-lt"/>
              </a:rPr>
              <a:t>Greeley willing to maintain/operate</a:t>
            </a:r>
          </a:p>
          <a:p>
            <a:pPr marL="1081278" lvl="1" indent="-514350" fontAlgn="auto">
              <a:spcBef>
                <a:spcPts val="400"/>
              </a:spcBef>
              <a:spcAft>
                <a:spcPts val="0"/>
              </a:spcAft>
              <a:buClr>
                <a:schemeClr val="accent1"/>
              </a:buClr>
              <a:buSzPct val="100000"/>
              <a:buFont typeface="Wingdings" pitchFamily="2" charset="2"/>
              <a:buChar char="ü"/>
            </a:pPr>
            <a:r>
              <a:rPr lang="en-US" sz="2400" dirty="0" smtClean="0">
                <a:latin typeface="+mn-lt"/>
              </a:rPr>
              <a:t>Perform future Air Quality measurements</a:t>
            </a:r>
          </a:p>
          <a:p>
            <a:pPr marL="621792" lvl="1" indent="-228600" fontAlgn="auto">
              <a:spcBef>
                <a:spcPts val="324"/>
              </a:spcBef>
              <a:spcAft>
                <a:spcPts val="0"/>
              </a:spcAft>
              <a:buClr>
                <a:schemeClr val="accent1"/>
              </a:buClr>
              <a:buSzPct val="100000"/>
              <a:buFont typeface="Arial" pitchFamily="34" charset="0"/>
              <a:buChar char="•"/>
            </a:pPr>
            <a:r>
              <a:rPr lang="en-US" sz="2300" dirty="0" smtClean="0">
                <a:latin typeface="+mn-lt"/>
              </a:rPr>
              <a:t>Engaged CDOT HQ Research Branch</a:t>
            </a:r>
          </a:p>
          <a:p>
            <a:pPr marL="1081278" lvl="1" indent="-514350" fontAlgn="auto">
              <a:spcBef>
                <a:spcPts val="400"/>
              </a:spcBef>
              <a:spcAft>
                <a:spcPts val="0"/>
              </a:spcAft>
              <a:buClr>
                <a:schemeClr val="accent1"/>
              </a:buClr>
              <a:buSzPct val="100000"/>
              <a:buFont typeface="Wingdings" pitchFamily="2" charset="2"/>
              <a:buChar char="ü"/>
            </a:pPr>
            <a:r>
              <a:rPr lang="en-US" sz="2400" dirty="0" smtClean="0">
                <a:latin typeface="+mn-lt"/>
              </a:rPr>
              <a:t>Supportive of new technology</a:t>
            </a:r>
          </a:p>
          <a:p>
            <a:pPr marL="1081278" lvl="1" indent="-514350" fontAlgn="auto">
              <a:spcBef>
                <a:spcPts val="400"/>
              </a:spcBef>
              <a:spcAft>
                <a:spcPts val="0"/>
              </a:spcAft>
              <a:buClr>
                <a:schemeClr val="accent1"/>
              </a:buClr>
              <a:buSzPct val="100000"/>
              <a:buFont typeface="Wingdings" pitchFamily="2" charset="2"/>
              <a:buChar char="ü"/>
            </a:pPr>
            <a:r>
              <a:rPr lang="en-US" sz="2400" dirty="0" smtClean="0">
                <a:latin typeface="+mn-lt"/>
              </a:rPr>
              <a:t>Will perform long term safety evaluation</a:t>
            </a:r>
            <a:endParaRPr lang="en-US" sz="2700" dirty="0" smtClean="0">
              <a:latin typeface="+mn-lt"/>
            </a:endParaRPr>
          </a:p>
        </p:txBody>
      </p:sp>
      <p:grpSp>
        <p:nvGrpSpPr>
          <p:cNvPr id="5" name="Group 4"/>
          <p:cNvGrpSpPr/>
          <p:nvPr/>
        </p:nvGrpSpPr>
        <p:grpSpPr>
          <a:xfrm>
            <a:off x="7672504" y="6540427"/>
            <a:ext cx="1421255" cy="297477"/>
            <a:chOff x="5288702" y="5552911"/>
            <a:chExt cx="3650562" cy="764084"/>
          </a:xfrm>
        </p:grpSpPr>
        <p:pic>
          <p:nvPicPr>
            <p:cNvPr id="6"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8" name="Picture 2"/>
          <p:cNvPicPr>
            <a:picLocks noChangeAspect="1" noChangeArrowheads="1"/>
          </p:cNvPicPr>
          <p:nvPr/>
        </p:nvPicPr>
        <p:blipFill>
          <a:blip r:embed="rId5"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457200" y="1295400"/>
            <a:ext cx="8229600" cy="969818"/>
          </a:xfrm>
        </p:spPr>
        <p:txBody>
          <a:bodyPr/>
          <a:lstStyle/>
          <a:p>
            <a:endParaRPr lang="en-US" dirty="0" smtClean="0"/>
          </a:p>
          <a:p>
            <a:pPr>
              <a:buNone/>
            </a:pPr>
            <a:endParaRPr lang="en-US" dirty="0"/>
          </a:p>
        </p:txBody>
      </p:sp>
      <p:sp>
        <p:nvSpPr>
          <p:cNvPr id="2" name="Title 1"/>
          <p:cNvSpPr>
            <a:spLocks noGrp="1"/>
          </p:cNvSpPr>
          <p:nvPr>
            <p:ph type="title"/>
          </p:nvPr>
        </p:nvSpPr>
        <p:spPr/>
        <p:txBody>
          <a:bodyPr/>
          <a:lstStyle/>
          <a:p>
            <a:r>
              <a:rPr lang="en-US" dirty="0" smtClean="0"/>
              <a:t>Project development</a:t>
            </a:r>
            <a:endParaRPr lang="en-US" dirty="0"/>
          </a:p>
        </p:txBody>
      </p:sp>
      <p:sp>
        <p:nvSpPr>
          <p:cNvPr id="12" name="Content Placeholder 2"/>
          <p:cNvSpPr txBox="1">
            <a:spLocks/>
          </p:cNvSpPr>
          <p:nvPr/>
        </p:nvSpPr>
        <p:spPr>
          <a:xfrm>
            <a:off x="457199" y="1295401"/>
            <a:ext cx="8465737" cy="724786"/>
          </a:xfrm>
          <a:prstGeom prst="rect">
            <a:avLst/>
          </a:prstGeom>
        </p:spPr>
        <p:txBody>
          <a:bodyPr vert="horz">
            <a:normAutofit/>
          </a:bodyPr>
          <a:lstStyle/>
          <a:p>
            <a:pPr marL="365760" marR="0" lvl="0" indent="-256032" defTabSz="914400" fontAlgn="auto">
              <a:lnSpc>
                <a:spcPct val="100000"/>
              </a:lnSpc>
              <a:spcBef>
                <a:spcPts val="400"/>
              </a:spcBef>
              <a:spcAft>
                <a:spcPts val="0"/>
              </a:spcAft>
              <a:buClr>
                <a:schemeClr val="accent1"/>
              </a:buClr>
              <a:buSzPct val="68000"/>
              <a:buFont typeface="Wingdings 3"/>
              <a:buChar char=""/>
              <a:tabLst/>
              <a:defRPr/>
            </a:pPr>
            <a:r>
              <a:rPr lang="en-US" sz="2700" dirty="0" smtClean="0">
                <a:latin typeface="+mn-lt"/>
              </a:rPr>
              <a:t>Early actions to ensure project success</a:t>
            </a:r>
          </a:p>
          <a:p>
            <a:pPr marL="624078" marR="0" lvl="0" indent="-514350" algn="l" defTabSz="914400" rtl="0" eaLnBrk="1" fontAlgn="auto" latinLnBrk="0" hangingPunct="1">
              <a:lnSpc>
                <a:spcPct val="100000"/>
              </a:lnSpc>
              <a:spcBef>
                <a:spcPts val="400"/>
              </a:spcBef>
              <a:spcAft>
                <a:spcPts val="0"/>
              </a:spcAft>
              <a:buClr>
                <a:schemeClr val="accent1"/>
              </a:buClr>
              <a:buSzPct val="68000"/>
              <a:tabLst/>
              <a:defRPr/>
            </a:pPr>
            <a:endParaRPr lang="en-US" sz="2700" dirty="0" smtClean="0">
              <a:latin typeface="+mn-lt"/>
            </a:endParaRPr>
          </a:p>
          <a:p>
            <a:pPr marL="624078" marR="0" lvl="0" indent="-514350" algn="l" defTabSz="914400" rtl="0" eaLnBrk="1" fontAlgn="auto" latinLnBrk="0" hangingPunct="1">
              <a:lnSpc>
                <a:spcPct val="100000"/>
              </a:lnSpc>
              <a:spcBef>
                <a:spcPts val="400"/>
              </a:spcBef>
              <a:spcAft>
                <a:spcPts val="0"/>
              </a:spcAft>
              <a:buClr>
                <a:schemeClr val="accent1"/>
              </a:buClr>
              <a:buSzPct val="68000"/>
              <a:buFont typeface="+mj-lt"/>
              <a:buAutoNum type="arabicPeriod"/>
              <a:tabLst/>
              <a:defRPr/>
            </a:pPr>
            <a:endParaRPr kumimoji="0" lang="en-US" sz="27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3" name="Group 4"/>
          <p:cNvGrpSpPr/>
          <p:nvPr/>
        </p:nvGrpSpPr>
        <p:grpSpPr>
          <a:xfrm>
            <a:off x="7672504" y="6540427"/>
            <a:ext cx="1421255" cy="297477"/>
            <a:chOff x="5288702" y="5552911"/>
            <a:chExt cx="3650562" cy="764084"/>
          </a:xfrm>
        </p:grpSpPr>
        <p:pic>
          <p:nvPicPr>
            <p:cNvPr id="6"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sp>
        <p:nvSpPr>
          <p:cNvPr id="10" name="Content Placeholder 2"/>
          <p:cNvSpPr txBox="1">
            <a:spLocks/>
          </p:cNvSpPr>
          <p:nvPr/>
        </p:nvSpPr>
        <p:spPr>
          <a:xfrm>
            <a:off x="519544" y="1831321"/>
            <a:ext cx="4862947" cy="3273037"/>
          </a:xfrm>
          <a:prstGeom prst="rect">
            <a:avLst/>
          </a:prstGeom>
        </p:spPr>
        <p:txBody>
          <a:bodyPr vert="horz">
            <a:normAutofit/>
          </a:bodyPr>
          <a:lstStyle/>
          <a:p>
            <a:pPr marL="621792" lvl="1" indent="-228600" fontAlgn="auto">
              <a:spcBef>
                <a:spcPts val="324"/>
              </a:spcBef>
              <a:spcAft>
                <a:spcPts val="0"/>
              </a:spcAft>
              <a:buClr>
                <a:schemeClr val="accent1"/>
              </a:buClr>
              <a:buSzPct val="100000"/>
              <a:buFont typeface="Arial" pitchFamily="34" charset="0"/>
              <a:buChar char="•"/>
            </a:pPr>
            <a:r>
              <a:rPr lang="en-US" sz="2300" dirty="0" smtClean="0">
                <a:latin typeface="+mn-lt"/>
              </a:rPr>
              <a:t>Satisfy FHWA requirements</a:t>
            </a:r>
          </a:p>
          <a:p>
            <a:pPr marL="1081278" lvl="1" indent="-514350" fontAlgn="auto">
              <a:spcBef>
                <a:spcPts val="400"/>
              </a:spcBef>
              <a:spcAft>
                <a:spcPts val="0"/>
              </a:spcAft>
              <a:buClr>
                <a:schemeClr val="accent1"/>
              </a:buClr>
              <a:buSzPct val="100000"/>
              <a:buFont typeface="Wingdings" pitchFamily="2" charset="2"/>
              <a:buChar char="ü"/>
            </a:pPr>
            <a:r>
              <a:rPr lang="en-US" sz="2400" dirty="0" smtClean="0">
                <a:latin typeface="+mn-lt"/>
              </a:rPr>
              <a:t>Finding in the public interest (FIPI) completed</a:t>
            </a:r>
          </a:p>
          <a:p>
            <a:pPr marL="1081278" lvl="1" indent="-514350" fontAlgn="auto">
              <a:spcBef>
                <a:spcPts val="400"/>
              </a:spcBef>
              <a:spcAft>
                <a:spcPts val="0"/>
              </a:spcAft>
              <a:buClr>
                <a:schemeClr val="accent1"/>
              </a:buClr>
              <a:buSzPct val="100000"/>
              <a:buFont typeface="Wingdings" pitchFamily="2" charset="2"/>
              <a:buChar char="ü"/>
            </a:pPr>
            <a:r>
              <a:rPr lang="en-US" sz="2400" dirty="0" smtClean="0">
                <a:latin typeface="+mn-lt"/>
              </a:rPr>
              <a:t>Systems Engineering Analysis (SEA) completed</a:t>
            </a:r>
          </a:p>
        </p:txBody>
      </p:sp>
      <p:pic>
        <p:nvPicPr>
          <p:cNvPr id="11" name="Picture 2"/>
          <p:cNvPicPr>
            <a:picLocks noChangeAspect="1" noChangeArrowheads="1"/>
          </p:cNvPicPr>
          <p:nvPr/>
        </p:nvPicPr>
        <p:blipFill>
          <a:blip r:embed="rId5" cstate="print"/>
          <a:srcRect/>
          <a:stretch>
            <a:fillRect/>
          </a:stretch>
        </p:blipFill>
        <p:spPr bwMode="auto">
          <a:xfrm>
            <a:off x="0" y="6739128"/>
            <a:ext cx="544562" cy="118872"/>
          </a:xfrm>
          <a:prstGeom prst="rect">
            <a:avLst/>
          </a:prstGeom>
          <a:noFill/>
          <a:ln w="9525">
            <a:noFill/>
            <a:miter lim="800000"/>
            <a:headEnd/>
            <a:tailEnd/>
          </a:ln>
          <a:effectLst/>
        </p:spPr>
      </p:pic>
      <p:grpSp>
        <p:nvGrpSpPr>
          <p:cNvPr id="16" name="Group 15"/>
          <p:cNvGrpSpPr/>
          <p:nvPr/>
        </p:nvGrpSpPr>
        <p:grpSpPr>
          <a:xfrm>
            <a:off x="517706" y="1813334"/>
            <a:ext cx="8605512" cy="4543256"/>
            <a:chOff x="517706" y="1813334"/>
            <a:chExt cx="8605512" cy="4543256"/>
          </a:xfrm>
        </p:grpSpPr>
        <p:pic>
          <p:nvPicPr>
            <p:cNvPr id="46081" name="Picture 1"/>
            <p:cNvPicPr>
              <a:picLocks noChangeAspect="1" noChangeArrowheads="1"/>
            </p:cNvPicPr>
            <p:nvPr/>
          </p:nvPicPr>
          <p:blipFill>
            <a:blip r:embed="rId6" cstate="print"/>
            <a:srcRect l="10492" t="11186" r="66667" b="5398"/>
            <a:stretch>
              <a:fillRect/>
            </a:stretch>
          </p:blipFill>
          <p:spPr bwMode="auto">
            <a:xfrm>
              <a:off x="5330293" y="1813334"/>
              <a:ext cx="3184873" cy="4135582"/>
            </a:xfrm>
            <a:prstGeom prst="rect">
              <a:avLst/>
            </a:prstGeom>
            <a:noFill/>
            <a:ln w="9525">
              <a:solidFill>
                <a:schemeClr val="accent1"/>
              </a:solidFill>
              <a:miter lim="800000"/>
              <a:headEnd/>
              <a:tailEnd/>
            </a:ln>
            <a:effectLst/>
          </p:spPr>
        </p:pic>
        <p:sp>
          <p:nvSpPr>
            <p:cNvPr id="15" name="Rectangle 14"/>
            <p:cNvSpPr/>
            <p:nvPr/>
          </p:nvSpPr>
          <p:spPr>
            <a:xfrm>
              <a:off x="2281651" y="5987258"/>
              <a:ext cx="6841567" cy="369332"/>
            </a:xfrm>
            <a:prstGeom prst="rect">
              <a:avLst/>
            </a:prstGeom>
          </p:spPr>
          <p:txBody>
            <a:bodyPr wrap="square">
              <a:spAutoFit/>
            </a:bodyPr>
            <a:lstStyle/>
            <a:p>
              <a:pPr marL="624078" indent="-514350" fontAlgn="auto">
                <a:spcBef>
                  <a:spcPts val="400"/>
                </a:spcBef>
                <a:spcAft>
                  <a:spcPts val="0"/>
                </a:spcAft>
                <a:buClr>
                  <a:schemeClr val="accent1"/>
                </a:buClr>
                <a:buSzPct val="68000"/>
                <a:defRPr/>
              </a:pPr>
              <a:r>
                <a:rPr lang="en-US" dirty="0" smtClean="0">
                  <a:solidFill>
                    <a:schemeClr val="accent1"/>
                  </a:solidFill>
                </a:rPr>
                <a:t>http://ops.fhwa.dot.gov/publications/fhwahop11027/mse_asct.pdf</a:t>
              </a:r>
            </a:p>
          </p:txBody>
        </p:sp>
        <p:sp>
          <p:nvSpPr>
            <p:cNvPr id="14" name="Content Placeholder 2"/>
            <p:cNvSpPr txBox="1">
              <a:spLocks/>
            </p:cNvSpPr>
            <p:nvPr/>
          </p:nvSpPr>
          <p:spPr>
            <a:xfrm>
              <a:off x="517706" y="4231155"/>
              <a:ext cx="4862947" cy="1145069"/>
            </a:xfrm>
            <a:prstGeom prst="rect">
              <a:avLst/>
            </a:prstGeom>
          </p:spPr>
          <p:txBody>
            <a:bodyPr vert="horz">
              <a:normAutofit/>
            </a:bodyPr>
            <a:lstStyle/>
            <a:p>
              <a:pPr marL="621792" lvl="1" indent="-228600" fontAlgn="auto">
                <a:spcBef>
                  <a:spcPts val="324"/>
                </a:spcBef>
                <a:spcAft>
                  <a:spcPts val="0"/>
                </a:spcAft>
                <a:buClr>
                  <a:schemeClr val="accent1"/>
                </a:buClr>
                <a:buSzPct val="100000"/>
                <a:buFont typeface="Arial" pitchFamily="34" charset="0"/>
                <a:buChar char="•"/>
              </a:pPr>
              <a:r>
                <a:rPr lang="en-US" sz="2300" dirty="0" smtClean="0">
                  <a:latin typeface="+mn-lt"/>
                </a:rPr>
                <a:t>FHWA has new SEA process for the selection of adaptive signal control technology</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457200" y="1295401"/>
            <a:ext cx="8229600" cy="4944625"/>
          </a:xfrm>
        </p:spPr>
        <p:txBody>
          <a:bodyPr>
            <a:normAutofit/>
          </a:bodyPr>
          <a:lstStyle/>
          <a:p>
            <a:r>
              <a:rPr lang="en-US" dirty="0" smtClean="0"/>
              <a:t>Corridor selection criteria</a:t>
            </a:r>
          </a:p>
          <a:p>
            <a:pPr marL="915289" lvl="3" indent="-231775">
              <a:buClr>
                <a:schemeClr val="accent1"/>
              </a:buClr>
              <a:buSzPct val="100000"/>
              <a:buFont typeface="Wingdings" pitchFamily="2" charset="2"/>
              <a:buChar char="ü"/>
            </a:pPr>
            <a:r>
              <a:rPr lang="en-US" sz="2400" dirty="0" smtClean="0">
                <a:ea typeface="+mn-ea"/>
                <a:cs typeface="+mn-cs"/>
              </a:rPr>
              <a:t>CDOT facility</a:t>
            </a:r>
          </a:p>
          <a:p>
            <a:pPr marL="915289" lvl="3" indent="-231775">
              <a:buClr>
                <a:schemeClr val="accent1"/>
              </a:buClr>
              <a:buSzPct val="100000"/>
              <a:buFont typeface="Wingdings" pitchFamily="2" charset="2"/>
              <a:buChar char="ü"/>
            </a:pPr>
            <a:r>
              <a:rPr lang="en-US" sz="2400" dirty="0" smtClean="0">
                <a:ea typeface="+mn-ea"/>
                <a:cs typeface="+mn-cs"/>
              </a:rPr>
              <a:t>Mix of urban/rural characteristics</a:t>
            </a:r>
          </a:p>
          <a:p>
            <a:pPr marL="915289" lvl="3" indent="-231775">
              <a:buClr>
                <a:schemeClr val="accent1"/>
              </a:buClr>
              <a:buSzPct val="100000"/>
              <a:buFont typeface="Wingdings" pitchFamily="2" charset="2"/>
              <a:buChar char="ü"/>
            </a:pPr>
            <a:r>
              <a:rPr lang="en-US" sz="2400" dirty="0" smtClean="0">
                <a:ea typeface="+mn-ea"/>
                <a:cs typeface="+mn-cs"/>
              </a:rPr>
              <a:t>Already operating with time of day coordinated timing plans</a:t>
            </a:r>
          </a:p>
          <a:p>
            <a:pPr marL="915289" lvl="3" indent="-231775">
              <a:buClr>
                <a:schemeClr val="accent1"/>
              </a:buClr>
              <a:buSzPct val="100000"/>
              <a:buFont typeface="Wingdings" pitchFamily="2" charset="2"/>
              <a:buChar char="ü"/>
            </a:pPr>
            <a:r>
              <a:rPr lang="en-US" sz="2400" dirty="0" smtClean="0">
                <a:ea typeface="+mn-ea"/>
                <a:cs typeface="+mn-cs"/>
              </a:rPr>
              <a:t>Heavily used by staff to allow for instant feedback</a:t>
            </a:r>
          </a:p>
          <a:p>
            <a:pPr marL="915289" lvl="3" indent="-231775">
              <a:buClr>
                <a:schemeClr val="accent1"/>
              </a:buClr>
              <a:buSzPct val="100000"/>
              <a:buFont typeface="Wingdings" pitchFamily="2" charset="2"/>
              <a:buChar char="ü"/>
            </a:pPr>
            <a:r>
              <a:rPr lang="en-US" sz="2400" dirty="0" smtClean="0">
                <a:ea typeface="+mn-ea"/>
                <a:cs typeface="+mn-cs"/>
              </a:rPr>
              <a:t>Failure of implementation would have minimal regional impact</a:t>
            </a:r>
          </a:p>
          <a:p>
            <a:pPr marL="365760" lvl="1" indent="-256032">
              <a:spcBef>
                <a:spcPts val="400"/>
              </a:spcBef>
              <a:buSzPct val="68000"/>
              <a:buFont typeface="Wingdings 3"/>
              <a:buChar char=""/>
            </a:pPr>
            <a:r>
              <a:rPr lang="en-US" sz="2700" dirty="0" smtClean="0"/>
              <a:t>Result</a:t>
            </a:r>
          </a:p>
          <a:p>
            <a:pPr lvl="1">
              <a:buFont typeface="Arial" pitchFamily="34" charset="0"/>
              <a:buChar char="•"/>
            </a:pPr>
            <a:r>
              <a:rPr lang="en-US" dirty="0" smtClean="0"/>
              <a:t>10th Street (US 34 Business) between 23rd Avenue and 83rd Avenue</a:t>
            </a:r>
          </a:p>
        </p:txBody>
      </p:sp>
      <p:sp>
        <p:nvSpPr>
          <p:cNvPr id="2" name="Title 1"/>
          <p:cNvSpPr>
            <a:spLocks noGrp="1"/>
          </p:cNvSpPr>
          <p:nvPr>
            <p:ph type="title"/>
          </p:nvPr>
        </p:nvSpPr>
        <p:spPr/>
        <p:txBody>
          <a:bodyPr/>
          <a:lstStyle/>
          <a:p>
            <a:r>
              <a:rPr lang="en-US" dirty="0" smtClean="0"/>
              <a:t>Project development</a:t>
            </a:r>
            <a:endParaRPr lang="en-US" dirty="0"/>
          </a:p>
        </p:txBody>
      </p:sp>
      <p:grpSp>
        <p:nvGrpSpPr>
          <p:cNvPr id="4"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7" name="Picture 2"/>
          <p:cNvPicPr>
            <a:picLocks noChangeAspect="1" noChangeArrowheads="1"/>
          </p:cNvPicPr>
          <p:nvPr/>
        </p:nvPicPr>
        <p:blipFill>
          <a:blip r:embed="rId5"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8229600" cy="4815563"/>
          </a:xfrm>
        </p:spPr>
        <p:txBody>
          <a:bodyPr>
            <a:normAutofit/>
          </a:bodyPr>
          <a:lstStyle/>
          <a:p>
            <a:r>
              <a:rPr lang="en-US" dirty="0" smtClean="0"/>
              <a:t>Some unique characteristics of the corridor</a:t>
            </a:r>
          </a:p>
          <a:p>
            <a:pPr lvl="1">
              <a:buFont typeface="Arial" pitchFamily="34" charset="0"/>
              <a:buChar char="•"/>
            </a:pPr>
            <a:r>
              <a:rPr lang="en-US" dirty="0" smtClean="0"/>
              <a:t>Two intersections operating with a single controller (23</a:t>
            </a:r>
            <a:r>
              <a:rPr lang="en-US" baseline="30000" dirty="0" smtClean="0"/>
              <a:t>rd</a:t>
            </a:r>
            <a:r>
              <a:rPr lang="en-US" dirty="0" smtClean="0"/>
              <a:t> Avenue)</a:t>
            </a:r>
          </a:p>
          <a:p>
            <a:pPr lvl="1">
              <a:buFont typeface="Arial" pitchFamily="34" charset="0"/>
              <a:buChar char="•"/>
            </a:pPr>
            <a:r>
              <a:rPr lang="en-US" dirty="0" smtClean="0"/>
              <a:t>Shared thru-left lane assignments leading to split phasing requirements (worked with City to keep existing phasing)</a:t>
            </a:r>
          </a:p>
          <a:p>
            <a:pPr lvl="1">
              <a:buFont typeface="Arial" pitchFamily="34" charset="0"/>
              <a:buChar char="•"/>
            </a:pPr>
            <a:r>
              <a:rPr lang="en-US" dirty="0" smtClean="0"/>
              <a:t>Corridor has multiple speed zones</a:t>
            </a:r>
          </a:p>
          <a:p>
            <a:pPr lvl="1">
              <a:buFont typeface="Arial" pitchFamily="34" charset="0"/>
              <a:buChar char="•"/>
            </a:pPr>
            <a:r>
              <a:rPr lang="en-US" dirty="0" smtClean="0"/>
              <a:t>Large trip attractor in middle of corridor results in irregular side street demand</a:t>
            </a:r>
          </a:p>
        </p:txBody>
      </p:sp>
      <p:sp>
        <p:nvSpPr>
          <p:cNvPr id="2" name="Title 1"/>
          <p:cNvSpPr>
            <a:spLocks noGrp="1"/>
          </p:cNvSpPr>
          <p:nvPr>
            <p:ph type="title"/>
          </p:nvPr>
        </p:nvSpPr>
        <p:spPr/>
        <p:txBody>
          <a:bodyPr/>
          <a:lstStyle/>
          <a:p>
            <a:r>
              <a:rPr lang="en-US" dirty="0" smtClean="0"/>
              <a:t>Project development</a:t>
            </a:r>
            <a:endParaRPr lang="en-US" dirty="0"/>
          </a:p>
        </p:txBody>
      </p:sp>
      <p:grpSp>
        <p:nvGrpSpPr>
          <p:cNvPr id="4"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7" name="Picture 2"/>
          <p:cNvPicPr>
            <a:picLocks noChangeAspect="1" noChangeArrowheads="1"/>
          </p:cNvPicPr>
          <p:nvPr/>
        </p:nvPicPr>
        <p:blipFill>
          <a:blip r:embed="rId5"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2136" y="1295400"/>
            <a:ext cx="6384664" cy="4830763"/>
          </a:xfrm>
        </p:spPr>
        <p:txBody>
          <a:bodyPr>
            <a:normAutofit/>
          </a:bodyPr>
          <a:lstStyle/>
          <a:p>
            <a:r>
              <a:rPr lang="en-US" sz="1800" dirty="0" smtClean="0"/>
              <a:t>Larry </a:t>
            </a:r>
            <a:r>
              <a:rPr lang="en-US" sz="1800" dirty="0" smtClean="0"/>
              <a:t>Haas, PE</a:t>
            </a:r>
            <a:endParaRPr lang="en-US" sz="1800" dirty="0" smtClean="0"/>
          </a:p>
          <a:p>
            <a:pPr lvl="1">
              <a:buFont typeface="Arial" pitchFamily="34" charset="0"/>
              <a:buChar char="•"/>
            </a:pPr>
            <a:r>
              <a:rPr lang="en-US" sz="1800" dirty="0" smtClean="0"/>
              <a:t>CDOT Region 4 - Traffic Operations Engineer</a:t>
            </a:r>
          </a:p>
          <a:p>
            <a:pPr lvl="1">
              <a:buFont typeface="Arial" pitchFamily="34" charset="0"/>
              <a:buChar char="•"/>
            </a:pPr>
            <a:r>
              <a:rPr lang="en-US" sz="1800" dirty="0" smtClean="0"/>
              <a:t>24 years with CDOT</a:t>
            </a:r>
          </a:p>
          <a:p>
            <a:r>
              <a:rPr lang="en-US" sz="1800" dirty="0" smtClean="0"/>
              <a:t>Contact information</a:t>
            </a:r>
          </a:p>
          <a:p>
            <a:pPr lvl="1">
              <a:buFont typeface="Arial" pitchFamily="34" charset="0"/>
              <a:buChar char="•"/>
            </a:pPr>
            <a:r>
              <a:rPr lang="en-US" sz="1800" dirty="0" smtClean="0"/>
              <a:t>Email: Larry.Haas@state.co.us</a:t>
            </a:r>
          </a:p>
          <a:p>
            <a:pPr lvl="1">
              <a:buFont typeface="Arial" pitchFamily="34" charset="0"/>
              <a:buChar char="•"/>
            </a:pPr>
            <a:r>
              <a:rPr lang="en-US" sz="1800" dirty="0" smtClean="0"/>
              <a:t>Phone: 970-350-2143</a:t>
            </a:r>
          </a:p>
          <a:p>
            <a:pPr>
              <a:buFont typeface="Arial" pitchFamily="34" charset="0"/>
              <a:buChar char="•"/>
            </a:pPr>
            <a:endParaRPr lang="en-US" sz="2200" dirty="0" smtClean="0"/>
          </a:p>
          <a:p>
            <a:r>
              <a:rPr lang="en-US" sz="1800" dirty="0" smtClean="0"/>
              <a:t>Eric </a:t>
            </a:r>
            <a:r>
              <a:rPr lang="en-US" sz="1800" dirty="0" smtClean="0"/>
              <a:t>L. Bracke PE, PTOE</a:t>
            </a:r>
            <a:endParaRPr lang="en-US" sz="1800" dirty="0" smtClean="0"/>
          </a:p>
          <a:p>
            <a:pPr lvl="1">
              <a:buFont typeface="Arial" pitchFamily="34" charset="0"/>
              <a:buChar char="•"/>
            </a:pPr>
            <a:r>
              <a:rPr lang="en-US" sz="1800" dirty="0" smtClean="0"/>
              <a:t>City of Greeley- Traffic Engineer</a:t>
            </a:r>
          </a:p>
          <a:p>
            <a:pPr lvl="1">
              <a:buFont typeface="Arial" pitchFamily="34" charset="0"/>
              <a:buChar char="•"/>
            </a:pPr>
            <a:r>
              <a:rPr lang="en-US" sz="1800" dirty="0" smtClean="0"/>
              <a:t>35 </a:t>
            </a:r>
            <a:r>
              <a:rPr lang="en-US" sz="1800" dirty="0" smtClean="0"/>
              <a:t>years of traffic engineering/transportation planning experience</a:t>
            </a:r>
          </a:p>
          <a:p>
            <a:r>
              <a:rPr lang="en-US" sz="1800" dirty="0" smtClean="0"/>
              <a:t>Contact information</a:t>
            </a:r>
          </a:p>
          <a:p>
            <a:pPr lvl="1">
              <a:buFont typeface="Arial" pitchFamily="34" charset="0"/>
              <a:buChar char="•"/>
            </a:pPr>
            <a:r>
              <a:rPr lang="en-US" sz="1800" dirty="0" smtClean="0"/>
              <a:t>Email: Eric.Bracke@greeleygov.com</a:t>
            </a:r>
          </a:p>
          <a:p>
            <a:pPr lvl="1">
              <a:buFont typeface="Arial" pitchFamily="34" charset="0"/>
              <a:buChar char="•"/>
            </a:pPr>
            <a:r>
              <a:rPr lang="en-US" sz="1800" dirty="0" smtClean="0"/>
              <a:t>Phone: 970-350-9357</a:t>
            </a:r>
          </a:p>
          <a:p>
            <a:pPr>
              <a:buFont typeface="Arial" pitchFamily="34" charset="0"/>
              <a:buChar char="•"/>
            </a:pPr>
            <a:endParaRPr lang="en-US" sz="2200" dirty="0" smtClean="0"/>
          </a:p>
        </p:txBody>
      </p:sp>
      <p:sp>
        <p:nvSpPr>
          <p:cNvPr id="2" name="Title 1"/>
          <p:cNvSpPr>
            <a:spLocks noGrp="1"/>
          </p:cNvSpPr>
          <p:nvPr>
            <p:ph type="title"/>
          </p:nvPr>
        </p:nvSpPr>
        <p:spPr/>
        <p:txBody>
          <a:bodyPr/>
          <a:lstStyle/>
          <a:p>
            <a:r>
              <a:rPr lang="en-US" dirty="0" smtClean="0"/>
              <a:t>About the project team</a:t>
            </a:r>
            <a:endParaRPr lang="en-US" dirty="0"/>
          </a:p>
        </p:txBody>
      </p:sp>
      <p:grpSp>
        <p:nvGrpSpPr>
          <p:cNvPr id="8" name="Group 7"/>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2"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11" name="Picture 10" descr="larry 016.JPG"/>
          <p:cNvPicPr>
            <a:picLocks noChangeAspect="1"/>
          </p:cNvPicPr>
          <p:nvPr/>
        </p:nvPicPr>
        <p:blipFill>
          <a:blip r:embed="rId4" cstate="print"/>
          <a:stretch>
            <a:fillRect/>
          </a:stretch>
        </p:blipFill>
        <p:spPr>
          <a:xfrm>
            <a:off x="546448" y="1281245"/>
            <a:ext cx="1600200" cy="1932901"/>
          </a:xfrm>
          <a:prstGeom prst="rect">
            <a:avLst/>
          </a:prstGeom>
        </p:spPr>
      </p:pic>
      <p:pic>
        <p:nvPicPr>
          <p:cNvPr id="9" name="Picture 2"/>
          <p:cNvPicPr>
            <a:picLocks noChangeAspect="1" noChangeArrowheads="1"/>
          </p:cNvPicPr>
          <p:nvPr/>
        </p:nvPicPr>
        <p:blipFill>
          <a:blip r:embed="rId5" cstate="print"/>
          <a:srcRect/>
          <a:stretch>
            <a:fillRect/>
          </a:stretch>
        </p:blipFill>
        <p:spPr bwMode="auto">
          <a:xfrm>
            <a:off x="0" y="6739128"/>
            <a:ext cx="544562" cy="118872"/>
          </a:xfrm>
          <a:prstGeom prst="rect">
            <a:avLst/>
          </a:prstGeom>
          <a:noFill/>
          <a:ln w="9525">
            <a:noFill/>
            <a:miter lim="800000"/>
            <a:headEnd/>
            <a:tailEnd/>
          </a:ln>
          <a:effectLst/>
        </p:spPr>
      </p:pic>
      <p:pic>
        <p:nvPicPr>
          <p:cNvPr id="1026" name="Picture 2" descr="C:\Users\15989\Desktop\photo_1.jpg"/>
          <p:cNvPicPr>
            <a:picLocks noChangeAspect="1" noChangeArrowheads="1"/>
          </p:cNvPicPr>
          <p:nvPr/>
        </p:nvPicPr>
        <p:blipFill>
          <a:blip r:embed="rId6" cstate="print"/>
          <a:srcRect/>
          <a:stretch>
            <a:fillRect/>
          </a:stretch>
        </p:blipFill>
        <p:spPr bwMode="auto">
          <a:xfrm>
            <a:off x="556932" y="3859879"/>
            <a:ext cx="1600200" cy="1600200"/>
          </a:xfrm>
          <a:prstGeom prst="rect">
            <a:avLst/>
          </a:prstGeom>
          <a:noFill/>
        </p:spPr>
      </p:pic>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295400"/>
            <a:ext cx="8331693" cy="4890247"/>
          </a:xfrm>
        </p:spPr>
        <p:txBody>
          <a:bodyPr>
            <a:normAutofit/>
          </a:bodyPr>
          <a:lstStyle/>
          <a:p>
            <a:r>
              <a:rPr lang="en-US" dirty="0" smtClean="0"/>
              <a:t>CDOT investigated common adaptive signal systems</a:t>
            </a:r>
          </a:p>
          <a:p>
            <a:pPr lvl="1">
              <a:buFont typeface="Arial" pitchFamily="34" charset="0"/>
              <a:buChar char="•"/>
            </a:pPr>
            <a:r>
              <a:rPr lang="en-US" dirty="0" smtClean="0"/>
              <a:t>Split Cycle Offset Optimization Technique (SCOOT)</a:t>
            </a:r>
          </a:p>
          <a:p>
            <a:pPr lvl="1">
              <a:buFont typeface="Arial" pitchFamily="34" charset="0"/>
              <a:buChar char="•"/>
            </a:pPr>
            <a:r>
              <a:rPr lang="en-US" dirty="0" smtClean="0"/>
              <a:t>Sydney Coordinated Adaptive Traffic System (SCATS)</a:t>
            </a:r>
          </a:p>
          <a:p>
            <a:pPr lvl="1">
              <a:buFont typeface="Arial" pitchFamily="34" charset="0"/>
              <a:buChar char="•"/>
            </a:pPr>
            <a:r>
              <a:rPr lang="en-US" dirty="0" smtClean="0"/>
              <a:t>Real Time Hierarchical Optimized Distributed Effective System (RHODES)</a:t>
            </a:r>
          </a:p>
          <a:p>
            <a:pPr lvl="1">
              <a:buFont typeface="Arial" pitchFamily="34" charset="0"/>
              <a:buChar char="•"/>
            </a:pPr>
            <a:r>
              <a:rPr lang="en-US" dirty="0" smtClean="0"/>
              <a:t>Optimized Policies for Adaptive Control (OPAC)</a:t>
            </a:r>
          </a:p>
          <a:p>
            <a:pPr lvl="1">
              <a:buFont typeface="Arial" pitchFamily="34" charset="0"/>
              <a:buChar char="•"/>
            </a:pPr>
            <a:r>
              <a:rPr lang="en-US" dirty="0" smtClean="0"/>
              <a:t>Adaptive Control Software </a:t>
            </a:r>
            <a:r>
              <a:rPr lang="en-US" dirty="0" err="1" smtClean="0"/>
              <a:t>Lite</a:t>
            </a:r>
            <a:r>
              <a:rPr lang="en-US" dirty="0" smtClean="0"/>
              <a:t> (ACS-</a:t>
            </a:r>
            <a:r>
              <a:rPr lang="en-US" dirty="0" err="1" smtClean="0"/>
              <a:t>Lite</a:t>
            </a:r>
            <a:r>
              <a:rPr lang="en-US" dirty="0" smtClean="0"/>
              <a:t>)</a:t>
            </a:r>
          </a:p>
          <a:p>
            <a:pPr lvl="1">
              <a:buFont typeface="Arial" pitchFamily="34" charset="0"/>
              <a:buChar char="•"/>
            </a:pPr>
            <a:r>
              <a:rPr lang="en-US" dirty="0" err="1" smtClean="0"/>
              <a:t>QuicTrac</a:t>
            </a:r>
            <a:r>
              <a:rPr lang="en-US" dirty="0" smtClean="0"/>
              <a:t> (by McCain)</a:t>
            </a:r>
          </a:p>
          <a:p>
            <a:pPr lvl="1">
              <a:buFont typeface="Arial" pitchFamily="34" charset="0"/>
              <a:buChar char="•"/>
            </a:pPr>
            <a:r>
              <a:rPr lang="en-US" dirty="0" err="1" smtClean="0"/>
              <a:t>InSync</a:t>
            </a:r>
            <a:r>
              <a:rPr lang="en-US" dirty="0" smtClean="0"/>
              <a:t> (by Rhythm Engineering)</a:t>
            </a:r>
          </a:p>
        </p:txBody>
      </p:sp>
      <p:sp>
        <p:nvSpPr>
          <p:cNvPr id="2" name="Title 1"/>
          <p:cNvSpPr>
            <a:spLocks noGrp="1"/>
          </p:cNvSpPr>
          <p:nvPr>
            <p:ph type="title"/>
          </p:nvPr>
        </p:nvSpPr>
        <p:spPr/>
        <p:txBody>
          <a:bodyPr/>
          <a:lstStyle/>
          <a:p>
            <a:r>
              <a:rPr lang="en-US" dirty="0" smtClean="0"/>
              <a:t>Project development</a:t>
            </a:r>
            <a:endParaRPr lang="en-US" dirty="0"/>
          </a:p>
        </p:txBody>
      </p:sp>
      <p:grpSp>
        <p:nvGrpSpPr>
          <p:cNvPr id="4"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7" name="Picture 2"/>
          <p:cNvPicPr>
            <a:picLocks noChangeAspect="1" noChangeArrowheads="1"/>
          </p:cNvPicPr>
          <p:nvPr/>
        </p:nvPicPr>
        <p:blipFill>
          <a:blip r:embed="rId5"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1"/>
            <a:ext cx="8229600" cy="4991100"/>
          </a:xfrm>
        </p:spPr>
        <p:txBody>
          <a:bodyPr>
            <a:normAutofit lnSpcReduction="10000"/>
          </a:bodyPr>
          <a:lstStyle/>
          <a:p>
            <a:r>
              <a:rPr lang="en-US" dirty="0" smtClean="0"/>
              <a:t>System selection criteria</a:t>
            </a:r>
          </a:p>
          <a:p>
            <a:pPr marL="915289" lvl="3" indent="-231775">
              <a:buClr>
                <a:schemeClr val="accent1"/>
              </a:buClr>
              <a:buSzPct val="100000"/>
              <a:buFont typeface="Wingdings" pitchFamily="2" charset="2"/>
              <a:buChar char="ü"/>
            </a:pPr>
            <a:r>
              <a:rPr lang="en-US" sz="2400" dirty="0" smtClean="0"/>
              <a:t>Easy to install </a:t>
            </a:r>
          </a:p>
          <a:p>
            <a:pPr marL="915289" lvl="3" indent="-231775">
              <a:buClr>
                <a:schemeClr val="accent1"/>
              </a:buClr>
              <a:buSzPct val="100000"/>
              <a:buFont typeface="Wingdings" pitchFamily="2" charset="2"/>
              <a:buChar char="ü"/>
            </a:pPr>
            <a:r>
              <a:rPr lang="en-US" sz="2400" dirty="0" smtClean="0"/>
              <a:t>Requires minimal maintenance</a:t>
            </a:r>
          </a:p>
          <a:p>
            <a:pPr marL="915289" lvl="3" indent="-231775">
              <a:buClr>
                <a:schemeClr val="accent1"/>
              </a:buClr>
              <a:buSzPct val="100000"/>
              <a:buFont typeface="Wingdings" pitchFamily="2" charset="2"/>
              <a:buChar char="ü"/>
            </a:pPr>
            <a:r>
              <a:rPr lang="en-US" sz="2400" dirty="0" smtClean="0"/>
              <a:t>Fully compatible with the existing traffic signal system</a:t>
            </a:r>
          </a:p>
          <a:p>
            <a:pPr marL="915289" lvl="3" indent="-231775">
              <a:buClr>
                <a:schemeClr val="accent1"/>
              </a:buClr>
              <a:buSzPct val="100000"/>
              <a:buFont typeface="Wingdings" pitchFamily="2" charset="2"/>
              <a:buChar char="ü"/>
            </a:pPr>
            <a:r>
              <a:rPr lang="en-US" sz="2400" dirty="0" smtClean="0"/>
              <a:t>Capable of relying on historic data</a:t>
            </a:r>
          </a:p>
          <a:p>
            <a:pPr marL="915289" lvl="3" indent="-231775">
              <a:buClr>
                <a:schemeClr val="accent1"/>
              </a:buClr>
              <a:buSzPct val="100000"/>
              <a:buFont typeface="Wingdings" pitchFamily="2" charset="2"/>
              <a:buChar char="ü"/>
            </a:pPr>
            <a:r>
              <a:rPr lang="en-US" sz="2400" dirty="0" smtClean="0"/>
              <a:t>Compatible with planned fiber optic system</a:t>
            </a:r>
          </a:p>
          <a:p>
            <a:pPr marL="915289" lvl="3" indent="-231775">
              <a:buClr>
                <a:schemeClr val="accent1"/>
              </a:buClr>
              <a:buSzPct val="100000"/>
              <a:buFont typeface="Wingdings" pitchFamily="2" charset="2"/>
              <a:buChar char="ü"/>
            </a:pPr>
            <a:r>
              <a:rPr lang="en-US" sz="2400" dirty="0" smtClean="0"/>
              <a:t>Easy to revert to old timing plans</a:t>
            </a:r>
          </a:p>
          <a:p>
            <a:pPr marL="915289" lvl="3" indent="-231775">
              <a:buClr>
                <a:schemeClr val="accent1"/>
              </a:buClr>
              <a:buSzPct val="100000"/>
              <a:buFont typeface="Wingdings" pitchFamily="2" charset="2"/>
              <a:buChar char="ü"/>
            </a:pPr>
            <a:r>
              <a:rPr lang="en-US" sz="2400" dirty="0" smtClean="0"/>
              <a:t>Proven track record of improving traffic operations</a:t>
            </a:r>
          </a:p>
          <a:p>
            <a:pPr marL="365760" lvl="1" indent="-256032">
              <a:spcBef>
                <a:spcPts val="400"/>
              </a:spcBef>
              <a:buSzPct val="68000"/>
              <a:buFont typeface="Wingdings 3"/>
              <a:buChar char=""/>
            </a:pPr>
            <a:r>
              <a:rPr lang="en-US" sz="2700" dirty="0" smtClean="0"/>
              <a:t>Result</a:t>
            </a:r>
          </a:p>
          <a:p>
            <a:pPr lvl="1">
              <a:buFont typeface="Arial" pitchFamily="34" charset="0"/>
              <a:buChar char="•"/>
            </a:pPr>
            <a:r>
              <a:rPr lang="en-US" dirty="0" smtClean="0"/>
              <a:t>Selected the </a:t>
            </a:r>
            <a:r>
              <a:rPr lang="en-US" dirty="0" err="1" smtClean="0"/>
              <a:t>InSync</a:t>
            </a:r>
            <a:r>
              <a:rPr lang="en-US" dirty="0" smtClean="0"/>
              <a:t> system</a:t>
            </a:r>
          </a:p>
        </p:txBody>
      </p:sp>
      <p:sp>
        <p:nvSpPr>
          <p:cNvPr id="2" name="Title 1"/>
          <p:cNvSpPr>
            <a:spLocks noGrp="1"/>
          </p:cNvSpPr>
          <p:nvPr>
            <p:ph type="title"/>
          </p:nvPr>
        </p:nvSpPr>
        <p:spPr/>
        <p:txBody>
          <a:bodyPr/>
          <a:lstStyle/>
          <a:p>
            <a:r>
              <a:rPr lang="en-US" dirty="0" smtClean="0"/>
              <a:t>Project development</a:t>
            </a:r>
            <a:endParaRPr lang="en-US" dirty="0"/>
          </a:p>
        </p:txBody>
      </p:sp>
      <p:grpSp>
        <p:nvGrpSpPr>
          <p:cNvPr id="4"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7" name="Picture 2"/>
          <p:cNvPicPr>
            <a:picLocks noChangeAspect="1" noChangeArrowheads="1"/>
          </p:cNvPicPr>
          <p:nvPr/>
        </p:nvPicPr>
        <p:blipFill>
          <a:blip r:embed="rId5"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Project development</a:t>
            </a:r>
          </a:p>
          <a:p>
            <a:r>
              <a:rPr lang="en-US" dirty="0" smtClean="0">
                <a:solidFill>
                  <a:srgbClr val="FF0000"/>
                </a:solidFill>
              </a:rPr>
              <a:t>Project implementation</a:t>
            </a:r>
          </a:p>
          <a:p>
            <a:r>
              <a:rPr lang="en-US" dirty="0" smtClean="0"/>
              <a:t>Project evaluation</a:t>
            </a:r>
          </a:p>
          <a:p>
            <a:r>
              <a:rPr lang="en-US" dirty="0" smtClean="0"/>
              <a:t>Next steps</a:t>
            </a:r>
            <a:endParaRPr lang="en-US" dirty="0"/>
          </a:p>
        </p:txBody>
      </p:sp>
      <p:grpSp>
        <p:nvGrpSpPr>
          <p:cNvPr id="2" name="Group 4"/>
          <p:cNvGrpSpPr/>
          <p:nvPr/>
        </p:nvGrpSpPr>
        <p:grpSpPr>
          <a:xfrm>
            <a:off x="7672504" y="6540427"/>
            <a:ext cx="1421255" cy="297477"/>
            <a:chOff x="5288702" y="5552911"/>
            <a:chExt cx="3650562" cy="764084"/>
          </a:xfrm>
        </p:grpSpPr>
        <p:pic>
          <p:nvPicPr>
            <p:cNvPr id="6" name="Picture 2"/>
            <p:cNvPicPr>
              <a:picLocks noChangeAspect="1" noChangeArrowheads="1"/>
            </p:cNvPicPr>
            <p:nvPr/>
          </p:nvPicPr>
          <p:blipFill>
            <a:blip r:embed="rId2"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8" name="Picture 2"/>
          <p:cNvPicPr>
            <a:picLocks noChangeAspect="1" noChangeArrowheads="1"/>
          </p:cNvPicPr>
          <p:nvPr/>
        </p:nvPicPr>
        <p:blipFill>
          <a:blip r:embed="rId4"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8229600" cy="648923"/>
          </a:xfrm>
        </p:spPr>
        <p:txBody>
          <a:bodyPr>
            <a:normAutofit/>
          </a:bodyPr>
          <a:lstStyle/>
          <a:p>
            <a:r>
              <a:rPr lang="en-US" dirty="0" smtClean="0"/>
              <a:t>Original limits included 14 intersections</a:t>
            </a:r>
          </a:p>
        </p:txBody>
      </p:sp>
      <p:sp>
        <p:nvSpPr>
          <p:cNvPr id="2" name="Title 1"/>
          <p:cNvSpPr>
            <a:spLocks noGrp="1"/>
          </p:cNvSpPr>
          <p:nvPr>
            <p:ph type="title"/>
          </p:nvPr>
        </p:nvSpPr>
        <p:spPr/>
        <p:txBody>
          <a:bodyPr/>
          <a:lstStyle/>
          <a:p>
            <a:r>
              <a:rPr lang="en-US" dirty="0" smtClean="0"/>
              <a:t>Project implementation</a:t>
            </a:r>
            <a:endParaRPr lang="en-US" dirty="0"/>
          </a:p>
        </p:txBody>
      </p:sp>
      <p:grpSp>
        <p:nvGrpSpPr>
          <p:cNvPr id="4"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8" name="Content Placeholder 5" descr="Study Area Map 100112.jpg"/>
          <p:cNvPicPr>
            <a:picLocks noChangeAspect="1"/>
          </p:cNvPicPr>
          <p:nvPr/>
        </p:nvPicPr>
        <p:blipFill>
          <a:blip r:embed="rId5" cstate="print"/>
          <a:stretch>
            <a:fillRect/>
          </a:stretch>
        </p:blipFill>
        <p:spPr>
          <a:xfrm>
            <a:off x="478895" y="2095896"/>
            <a:ext cx="8229600" cy="3790188"/>
          </a:xfrm>
          <a:prstGeom prst="rect">
            <a:avLst/>
          </a:prstGeom>
        </p:spPr>
      </p:pic>
      <p:pic>
        <p:nvPicPr>
          <p:cNvPr id="9" name="Picture 2"/>
          <p:cNvPicPr>
            <a:picLocks noChangeAspect="1" noChangeArrowheads="1"/>
          </p:cNvPicPr>
          <p:nvPr/>
        </p:nvPicPr>
        <p:blipFill>
          <a:blip r:embed="rId6"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Project implementation</a:t>
            </a:r>
            <a:endParaRPr lang="en-US" dirty="0"/>
          </a:p>
        </p:txBody>
      </p:sp>
      <p:sp>
        <p:nvSpPr>
          <p:cNvPr id="22" name="Content Placeholder 2"/>
          <p:cNvSpPr>
            <a:spLocks noGrp="1"/>
          </p:cNvSpPr>
          <p:nvPr>
            <p:ph idx="1"/>
          </p:nvPr>
        </p:nvSpPr>
        <p:spPr>
          <a:xfrm>
            <a:off x="457197" y="1295400"/>
            <a:ext cx="7892967" cy="4934577"/>
          </a:xfrm>
        </p:spPr>
        <p:txBody>
          <a:bodyPr>
            <a:normAutofit lnSpcReduction="10000"/>
          </a:bodyPr>
          <a:lstStyle/>
          <a:p>
            <a:r>
              <a:rPr lang="en-US" dirty="0" err="1" smtClean="0"/>
              <a:t>InSync</a:t>
            </a:r>
            <a:r>
              <a:rPr lang="en-US" dirty="0" smtClean="0"/>
              <a:t> a plug and play system?</a:t>
            </a:r>
          </a:p>
          <a:p>
            <a:pPr lvl="1">
              <a:buFont typeface="Arial" pitchFamily="34" charset="0"/>
              <a:buChar char="•"/>
            </a:pPr>
            <a:r>
              <a:rPr lang="en-US" dirty="0" smtClean="0"/>
              <a:t>System processor plugs into existing controller and ready to go</a:t>
            </a:r>
          </a:p>
          <a:p>
            <a:r>
              <a:rPr lang="en-US" dirty="0" smtClean="0"/>
              <a:t>Actual project needs included (extra costs)</a:t>
            </a:r>
          </a:p>
          <a:p>
            <a:pPr lvl="1">
              <a:buFont typeface="Arial" pitchFamily="34" charset="0"/>
              <a:buChar char="•"/>
            </a:pPr>
            <a:r>
              <a:rPr lang="en-US" dirty="0" smtClean="0"/>
              <a:t>Digital video detection</a:t>
            </a:r>
          </a:p>
          <a:p>
            <a:pPr lvl="1">
              <a:buFont typeface="Arial" pitchFamily="34" charset="0"/>
              <a:buChar char="•"/>
            </a:pPr>
            <a:r>
              <a:rPr lang="en-US" dirty="0" smtClean="0"/>
              <a:t>Pedestrian module</a:t>
            </a:r>
          </a:p>
          <a:p>
            <a:pPr lvl="1">
              <a:buFont typeface="Arial" pitchFamily="34" charset="0"/>
              <a:buChar char="•"/>
            </a:pPr>
            <a:r>
              <a:rPr lang="en-US" dirty="0" smtClean="0"/>
              <a:t>Communication system between all intersections*</a:t>
            </a:r>
          </a:p>
          <a:p>
            <a:pPr lvl="1">
              <a:buFont typeface="Arial" pitchFamily="34" charset="0"/>
              <a:buChar char="•"/>
            </a:pPr>
            <a:r>
              <a:rPr lang="en-US" dirty="0" smtClean="0"/>
              <a:t>Repeaters</a:t>
            </a:r>
          </a:p>
          <a:p>
            <a:pPr lvl="1">
              <a:buFont typeface="Arial" pitchFamily="34" charset="0"/>
              <a:buChar char="•"/>
            </a:pPr>
            <a:r>
              <a:rPr lang="en-US" dirty="0" smtClean="0"/>
              <a:t>Amplifiers</a:t>
            </a:r>
          </a:p>
          <a:p>
            <a:pPr lvl="1">
              <a:buFont typeface="Arial" pitchFamily="34" charset="0"/>
              <a:buChar char="•"/>
            </a:pPr>
            <a:r>
              <a:rPr lang="en-US" dirty="0" smtClean="0"/>
              <a:t>Larger controller cabinets*</a:t>
            </a:r>
          </a:p>
          <a:p>
            <a:pPr lvl="1">
              <a:buFont typeface="Arial" pitchFamily="34" charset="0"/>
              <a:buChar char="•"/>
            </a:pPr>
            <a:r>
              <a:rPr lang="en-US" dirty="0" smtClean="0"/>
              <a:t>Communication system to reach City TOC*</a:t>
            </a:r>
            <a:endParaRPr lang="en-US" sz="1600" dirty="0" smtClean="0"/>
          </a:p>
          <a:p>
            <a:pPr lvl="1">
              <a:buNone/>
            </a:pPr>
            <a:r>
              <a:rPr lang="en-US" sz="1600" dirty="0" smtClean="0"/>
              <a:t>* Cost could be saved on corridors that already have these items in place</a:t>
            </a:r>
          </a:p>
          <a:p>
            <a:pPr lvl="1"/>
            <a:endParaRPr lang="en-US" dirty="0" smtClean="0"/>
          </a:p>
        </p:txBody>
      </p:sp>
      <p:grpSp>
        <p:nvGrpSpPr>
          <p:cNvPr id="5" name="Group 4"/>
          <p:cNvGrpSpPr/>
          <p:nvPr/>
        </p:nvGrpSpPr>
        <p:grpSpPr>
          <a:xfrm>
            <a:off x="7672504" y="6540427"/>
            <a:ext cx="1421255" cy="297477"/>
            <a:chOff x="5288702" y="5552911"/>
            <a:chExt cx="3650562" cy="764084"/>
          </a:xfrm>
        </p:grpSpPr>
        <p:pic>
          <p:nvPicPr>
            <p:cNvPr id="6"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8" name="Picture 2"/>
          <p:cNvPicPr>
            <a:picLocks noChangeAspect="1" noChangeArrowheads="1"/>
          </p:cNvPicPr>
          <p:nvPr/>
        </p:nvPicPr>
        <p:blipFill>
          <a:blip r:embed="rId5"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8229600" cy="648923"/>
          </a:xfrm>
        </p:spPr>
        <p:txBody>
          <a:bodyPr>
            <a:normAutofit/>
          </a:bodyPr>
          <a:lstStyle/>
          <a:p>
            <a:r>
              <a:rPr lang="en-US" dirty="0" smtClean="0"/>
              <a:t>Resulted in a reduction to 11 intersections</a:t>
            </a:r>
          </a:p>
        </p:txBody>
      </p:sp>
      <p:sp>
        <p:nvSpPr>
          <p:cNvPr id="2" name="Title 1"/>
          <p:cNvSpPr>
            <a:spLocks noGrp="1"/>
          </p:cNvSpPr>
          <p:nvPr>
            <p:ph type="title"/>
          </p:nvPr>
        </p:nvSpPr>
        <p:spPr/>
        <p:txBody>
          <a:bodyPr/>
          <a:lstStyle/>
          <a:p>
            <a:r>
              <a:rPr lang="en-US" dirty="0" smtClean="0"/>
              <a:t>Project implementation</a:t>
            </a:r>
            <a:endParaRPr lang="en-US" dirty="0"/>
          </a:p>
        </p:txBody>
      </p:sp>
      <p:grpSp>
        <p:nvGrpSpPr>
          <p:cNvPr id="4"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2"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8" name="Content Placeholder 5" descr="Study Area Map 100112.jpg"/>
          <p:cNvPicPr>
            <a:picLocks noChangeAspect="1"/>
          </p:cNvPicPr>
          <p:nvPr/>
        </p:nvPicPr>
        <p:blipFill>
          <a:blip r:embed="rId4" cstate="print"/>
          <a:stretch>
            <a:fillRect/>
          </a:stretch>
        </p:blipFill>
        <p:spPr>
          <a:xfrm>
            <a:off x="478895" y="2095896"/>
            <a:ext cx="8229600" cy="3790188"/>
          </a:xfrm>
          <a:prstGeom prst="rect">
            <a:avLst/>
          </a:prstGeom>
        </p:spPr>
      </p:pic>
      <p:sp>
        <p:nvSpPr>
          <p:cNvPr id="23" name="Multiply 22"/>
          <p:cNvSpPr/>
          <p:nvPr/>
        </p:nvSpPr>
        <p:spPr>
          <a:xfrm>
            <a:off x="1143000" y="3709554"/>
            <a:ext cx="581891" cy="571500"/>
          </a:xfrm>
          <a:prstGeom prst="mathMultiply">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y 23"/>
          <p:cNvSpPr/>
          <p:nvPr/>
        </p:nvSpPr>
        <p:spPr>
          <a:xfrm>
            <a:off x="2428009" y="3695700"/>
            <a:ext cx="581891" cy="571500"/>
          </a:xfrm>
          <a:prstGeom prst="mathMultiply">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ltiply 24"/>
          <p:cNvSpPr/>
          <p:nvPr/>
        </p:nvSpPr>
        <p:spPr>
          <a:xfrm>
            <a:off x="2694710" y="3702627"/>
            <a:ext cx="581891" cy="571500"/>
          </a:xfrm>
          <a:prstGeom prst="mathMultiply">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5"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1000"/>
                                        <p:tgtEl>
                                          <p:spTgt spid="23"/>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linds(horizontal)">
                                      <p:cBhvr>
                                        <p:cTn id="11" dur="1000"/>
                                        <p:tgtEl>
                                          <p:spTgt spid="24"/>
                                        </p:tgtEl>
                                      </p:cBhvr>
                                    </p:animEffect>
                                  </p:childTnLst>
                                </p:cTn>
                              </p:par>
                            </p:childTnLst>
                          </p:cTn>
                        </p:par>
                        <p:par>
                          <p:cTn id="12" fill="hold">
                            <p:stCondLst>
                              <p:cond delay="2000"/>
                            </p:stCondLst>
                            <p:childTnLst>
                              <p:par>
                                <p:cTn id="13" presetID="3" presetClass="entr" presetSubtype="1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linds(horizontal)">
                                      <p:cBhvr>
                                        <p:cTn id="1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implementation</a:t>
            </a:r>
            <a:endParaRPr lang="en-US" dirty="0"/>
          </a:p>
        </p:txBody>
      </p:sp>
      <p:grpSp>
        <p:nvGrpSpPr>
          <p:cNvPr id="4"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8" name="Content Placeholder 5" descr="Study Area Map 100112.jpg"/>
          <p:cNvPicPr>
            <a:picLocks noChangeAspect="1"/>
          </p:cNvPicPr>
          <p:nvPr/>
        </p:nvPicPr>
        <p:blipFill>
          <a:blip r:embed="rId5" cstate="print"/>
          <a:stretch>
            <a:fillRect/>
          </a:stretch>
        </p:blipFill>
        <p:spPr>
          <a:xfrm>
            <a:off x="478895" y="2095896"/>
            <a:ext cx="8229600" cy="3790188"/>
          </a:xfrm>
          <a:prstGeom prst="rect">
            <a:avLst/>
          </a:prstGeom>
        </p:spPr>
      </p:pic>
      <p:sp>
        <p:nvSpPr>
          <p:cNvPr id="23" name="Multiply 22"/>
          <p:cNvSpPr/>
          <p:nvPr/>
        </p:nvSpPr>
        <p:spPr>
          <a:xfrm>
            <a:off x="1143000" y="3709554"/>
            <a:ext cx="581891" cy="571500"/>
          </a:xfrm>
          <a:prstGeom prst="mathMultiply">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y 23"/>
          <p:cNvSpPr/>
          <p:nvPr/>
        </p:nvSpPr>
        <p:spPr>
          <a:xfrm>
            <a:off x="2428009" y="3695700"/>
            <a:ext cx="581891" cy="571500"/>
          </a:xfrm>
          <a:prstGeom prst="mathMultiply">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ltiply 24"/>
          <p:cNvSpPr/>
          <p:nvPr/>
        </p:nvSpPr>
        <p:spPr>
          <a:xfrm>
            <a:off x="2694710" y="3702627"/>
            <a:ext cx="581891" cy="571500"/>
          </a:xfrm>
          <a:prstGeom prst="mathMultiply">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p:cNvSpPr>
            <a:spLocks noGrp="1"/>
          </p:cNvSpPr>
          <p:nvPr>
            <p:ph idx="1"/>
          </p:nvPr>
        </p:nvSpPr>
        <p:spPr/>
        <p:txBody>
          <a:bodyPr/>
          <a:lstStyle/>
          <a:p>
            <a:r>
              <a:rPr lang="en-US" dirty="0" smtClean="0"/>
              <a:t>Design and construction experience</a:t>
            </a:r>
            <a:endParaRPr lang="en-US" dirty="0"/>
          </a:p>
        </p:txBody>
      </p:sp>
      <p:pic>
        <p:nvPicPr>
          <p:cNvPr id="15" name="Picture 14" descr="10_10th  23rd.jpg">
            <a:hlinkClick r:id="rId6" action="ppaction://hlinksldjump"/>
          </p:cNvPr>
          <p:cNvPicPr>
            <a:picLocks noChangeAspect="1"/>
          </p:cNvPicPr>
          <p:nvPr/>
        </p:nvPicPr>
        <p:blipFill>
          <a:blip r:embed="rId7" cstate="print"/>
          <a:stretch>
            <a:fillRect/>
          </a:stretch>
        </p:blipFill>
        <p:spPr>
          <a:xfrm>
            <a:off x="7000011" y="2582242"/>
            <a:ext cx="1413164" cy="914400"/>
          </a:xfrm>
          <a:prstGeom prst="rect">
            <a:avLst/>
          </a:prstGeom>
          <a:ln>
            <a:solidFill>
              <a:schemeClr val="tx1"/>
            </a:solidFill>
          </a:ln>
        </p:spPr>
      </p:pic>
      <p:pic>
        <p:nvPicPr>
          <p:cNvPr id="13" name="Picture 3" descr="C:\Users\15989\Desktop\Greeley Adaptive\IMG_20120416_152305.jpg">
            <a:hlinkClick r:id="rId8" action="ppaction://hlinksldjump"/>
          </p:cNvPr>
          <p:cNvPicPr>
            <a:picLocks noChangeAspect="1" noChangeArrowheads="1"/>
          </p:cNvPicPr>
          <p:nvPr/>
        </p:nvPicPr>
        <p:blipFill>
          <a:blip r:embed="rId9" cstate="print"/>
          <a:srcRect/>
          <a:stretch>
            <a:fillRect/>
          </a:stretch>
        </p:blipFill>
        <p:spPr bwMode="auto">
          <a:xfrm>
            <a:off x="2472036" y="2234047"/>
            <a:ext cx="1219200" cy="914400"/>
          </a:xfrm>
          <a:prstGeom prst="rect">
            <a:avLst/>
          </a:prstGeom>
          <a:noFill/>
        </p:spPr>
      </p:pic>
      <p:pic>
        <p:nvPicPr>
          <p:cNvPr id="14" name="Picture 5" descr="C:\Users\15989\Desktop\Greeley Adaptive\P3260126.JPG">
            <a:hlinkClick r:id="rId10" action="ppaction://hlinksldjump"/>
          </p:cNvPr>
          <p:cNvPicPr>
            <a:picLocks noChangeAspect="1" noChangeArrowheads="1"/>
          </p:cNvPicPr>
          <p:nvPr/>
        </p:nvPicPr>
        <p:blipFill>
          <a:blip r:embed="rId11" cstate="print"/>
          <a:srcRect/>
          <a:stretch>
            <a:fillRect/>
          </a:stretch>
        </p:blipFill>
        <p:spPr bwMode="auto">
          <a:xfrm>
            <a:off x="1225246" y="4312227"/>
            <a:ext cx="1219199" cy="914400"/>
          </a:xfrm>
          <a:prstGeom prst="rect">
            <a:avLst/>
          </a:prstGeom>
          <a:noFill/>
        </p:spPr>
      </p:pic>
      <p:pic>
        <p:nvPicPr>
          <p:cNvPr id="16" name="Picture 2" descr="C:\Users\15989\Desktop\Greeley Adaptive\P1010309.JPG">
            <a:hlinkClick r:id="rId12" action="ppaction://hlinksldjump"/>
          </p:cNvPr>
          <p:cNvPicPr>
            <a:picLocks noChangeAspect="1" noChangeArrowheads="1"/>
          </p:cNvPicPr>
          <p:nvPr/>
        </p:nvPicPr>
        <p:blipFill>
          <a:blip r:embed="rId13" cstate="print"/>
          <a:srcRect/>
          <a:stretch>
            <a:fillRect/>
          </a:stretch>
        </p:blipFill>
        <p:spPr bwMode="auto">
          <a:xfrm>
            <a:off x="4116243" y="4572000"/>
            <a:ext cx="1219092" cy="914400"/>
          </a:xfrm>
          <a:prstGeom prst="rect">
            <a:avLst/>
          </a:prstGeom>
          <a:noFill/>
        </p:spPr>
      </p:pic>
      <p:pic>
        <p:nvPicPr>
          <p:cNvPr id="17" name="Picture 2" descr="C:\Users\15989\Desktop\Greeley Adaptive\P1030149.JPG">
            <a:hlinkClick r:id="rId14" action="ppaction://hlinksldjump"/>
          </p:cNvPr>
          <p:cNvPicPr>
            <a:picLocks noChangeAspect="1" noChangeArrowheads="1"/>
          </p:cNvPicPr>
          <p:nvPr/>
        </p:nvPicPr>
        <p:blipFill>
          <a:blip r:embed="rId15" cstate="print"/>
          <a:srcRect/>
          <a:stretch>
            <a:fillRect/>
          </a:stretch>
        </p:blipFill>
        <p:spPr bwMode="auto">
          <a:xfrm>
            <a:off x="4032394" y="2202874"/>
            <a:ext cx="1219093" cy="914400"/>
          </a:xfrm>
          <a:prstGeom prst="rect">
            <a:avLst/>
          </a:prstGeom>
          <a:noFill/>
        </p:spPr>
      </p:pic>
      <p:pic>
        <p:nvPicPr>
          <p:cNvPr id="18" name="Picture 2" descr="C:\Users\15989\Desktop\Greeley Adaptive\P4260298.JPG">
            <a:hlinkClick r:id="rId16" action="ppaction://hlinksldjump"/>
          </p:cNvPr>
          <p:cNvPicPr>
            <a:picLocks noChangeAspect="1" noChangeArrowheads="1"/>
          </p:cNvPicPr>
          <p:nvPr/>
        </p:nvPicPr>
        <p:blipFill>
          <a:blip r:embed="rId17" cstate="print"/>
          <a:srcRect/>
          <a:stretch>
            <a:fillRect/>
          </a:stretch>
        </p:blipFill>
        <p:spPr bwMode="auto">
          <a:xfrm>
            <a:off x="7138556" y="4330828"/>
            <a:ext cx="1219200" cy="914400"/>
          </a:xfrm>
          <a:prstGeom prst="rect">
            <a:avLst/>
          </a:prstGeom>
          <a:noFill/>
        </p:spPr>
      </p:pic>
      <p:pic>
        <p:nvPicPr>
          <p:cNvPr id="19" name="Picture 3" descr="C:\Users\15989\Desktop\Greeley Adaptive\PC160119.JPG">
            <a:hlinkClick r:id="rId18" action="ppaction://hlinksldjump"/>
          </p:cNvPr>
          <p:cNvPicPr>
            <a:picLocks noChangeAspect="1" noChangeArrowheads="1"/>
          </p:cNvPicPr>
          <p:nvPr/>
        </p:nvPicPr>
        <p:blipFill>
          <a:blip r:embed="rId19" cstate="print"/>
          <a:srcRect/>
          <a:stretch>
            <a:fillRect/>
          </a:stretch>
        </p:blipFill>
        <p:spPr bwMode="auto">
          <a:xfrm>
            <a:off x="5529554" y="2210233"/>
            <a:ext cx="1219092" cy="914400"/>
          </a:xfrm>
          <a:prstGeom prst="rect">
            <a:avLst/>
          </a:prstGeom>
          <a:noFill/>
        </p:spPr>
      </p:pic>
      <p:pic>
        <p:nvPicPr>
          <p:cNvPr id="20" name="Picture 5" descr="C:\Users\15989\Desktop\Greeley Adaptive\P1190411.JPG">
            <a:hlinkClick r:id="rId20" action="ppaction://hlinksldjump"/>
          </p:cNvPr>
          <p:cNvPicPr>
            <a:picLocks noChangeAspect="1" noChangeArrowheads="1"/>
          </p:cNvPicPr>
          <p:nvPr/>
        </p:nvPicPr>
        <p:blipFill>
          <a:blip r:embed="rId21" cstate="print"/>
          <a:srcRect/>
          <a:stretch>
            <a:fillRect/>
          </a:stretch>
        </p:blipFill>
        <p:spPr bwMode="auto">
          <a:xfrm>
            <a:off x="5632197" y="4579073"/>
            <a:ext cx="1219092" cy="914400"/>
          </a:xfrm>
          <a:prstGeom prst="rect">
            <a:avLst/>
          </a:prstGeom>
          <a:noFill/>
        </p:spPr>
      </p:pic>
      <p:pic>
        <p:nvPicPr>
          <p:cNvPr id="21" name="Picture 3" descr="C:\Users\15989\Desktop\Greeley Adaptive\P3050103.JPG">
            <a:hlinkClick r:id="rId22" action="ppaction://hlinksldjump"/>
          </p:cNvPr>
          <p:cNvPicPr>
            <a:picLocks noChangeAspect="1" noChangeArrowheads="1"/>
          </p:cNvPicPr>
          <p:nvPr/>
        </p:nvPicPr>
        <p:blipFill>
          <a:blip r:embed="rId23" cstate="print"/>
          <a:srcRect/>
          <a:stretch>
            <a:fillRect/>
          </a:stretch>
        </p:blipFill>
        <p:spPr bwMode="auto">
          <a:xfrm>
            <a:off x="967654" y="2699328"/>
            <a:ext cx="1219092" cy="914400"/>
          </a:xfrm>
          <a:prstGeom prst="rect">
            <a:avLst/>
          </a:prstGeom>
          <a:noFill/>
        </p:spPr>
      </p:pic>
      <p:pic>
        <p:nvPicPr>
          <p:cNvPr id="22" name="Picture 4" descr="D:\Night work 26th\P3070195.JPG">
            <a:hlinkClick r:id="rId24" action="ppaction://hlinksldjump"/>
          </p:cNvPr>
          <p:cNvPicPr>
            <a:picLocks noChangeAspect="1" noChangeArrowheads="1"/>
          </p:cNvPicPr>
          <p:nvPr/>
        </p:nvPicPr>
        <p:blipFill>
          <a:blip r:embed="rId25" cstate="print"/>
          <a:srcRect/>
          <a:stretch>
            <a:fillRect/>
          </a:stretch>
        </p:blipFill>
        <p:spPr bwMode="auto">
          <a:xfrm>
            <a:off x="2651125" y="4526973"/>
            <a:ext cx="1219092" cy="914400"/>
          </a:xfrm>
          <a:prstGeom prst="rect">
            <a:avLst/>
          </a:prstGeom>
          <a:noFill/>
        </p:spPr>
      </p:pic>
      <p:pic>
        <p:nvPicPr>
          <p:cNvPr id="26" name="Picture 2"/>
          <p:cNvPicPr>
            <a:picLocks noChangeAspect="1" noChangeArrowheads="1"/>
          </p:cNvPicPr>
          <p:nvPr/>
        </p:nvPicPr>
        <p:blipFill>
          <a:blip r:embed="rId26" cstate="print"/>
          <a:srcRect/>
          <a:stretch>
            <a:fillRect/>
          </a:stretch>
        </p:blipFill>
        <p:spPr bwMode="auto">
          <a:xfrm>
            <a:off x="0" y="6739128"/>
            <a:ext cx="544562" cy="118872"/>
          </a:xfrm>
          <a:prstGeom prst="rect">
            <a:avLst/>
          </a:prstGeom>
          <a:noFill/>
          <a:ln w="9525">
            <a:noFill/>
            <a:miter lim="800000"/>
            <a:headEnd/>
            <a:tailEnd/>
          </a:ln>
          <a:effectLst/>
        </p:spPr>
      </p:pic>
      <p:sp>
        <p:nvSpPr>
          <p:cNvPr id="27" name="Action Button: Forward or Next 26">
            <a:hlinkClick r:id="" action="ppaction://hlinkshowjump?jump=nextslide" highlightClick="1"/>
          </p:cNvPr>
          <p:cNvSpPr/>
          <p:nvPr/>
        </p:nvSpPr>
        <p:spPr>
          <a:xfrm>
            <a:off x="6621137" y="6355410"/>
            <a:ext cx="495759" cy="48055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781321" y="6422566"/>
            <a:ext cx="1787669" cy="369332"/>
          </a:xfrm>
          <a:prstGeom prst="rect">
            <a:avLst/>
          </a:prstGeom>
          <a:noFill/>
        </p:spPr>
        <p:txBody>
          <a:bodyPr wrap="none" rtlCol="0">
            <a:spAutoFit/>
          </a:bodyPr>
          <a:lstStyle/>
          <a:p>
            <a:r>
              <a:rPr lang="en-US" dirty="0" smtClean="0"/>
              <a:t>Go to next slide</a:t>
            </a:r>
            <a:endParaRPr lang="en-US" dirty="0"/>
          </a:p>
        </p:txBody>
      </p:sp>
    </p:spTree>
  </p:cSld>
  <p:clrMapOvr>
    <a:masterClrMapping/>
  </p:clrMapOvr>
  <p:transition advClick="0">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8229600" cy="4815563"/>
          </a:xfrm>
        </p:spPr>
        <p:txBody>
          <a:bodyPr>
            <a:normAutofit/>
          </a:bodyPr>
          <a:lstStyle/>
          <a:p>
            <a:r>
              <a:rPr lang="en-US" dirty="0" smtClean="0"/>
              <a:t>Early experiences with the system</a:t>
            </a:r>
          </a:p>
          <a:p>
            <a:pPr lvl="1">
              <a:buFont typeface="Arial" pitchFamily="34" charset="0"/>
              <a:buChar char="•"/>
            </a:pPr>
            <a:r>
              <a:rPr lang="en-US" dirty="0" smtClean="0"/>
              <a:t>Initial side street delay issues</a:t>
            </a:r>
          </a:p>
          <a:p>
            <a:pPr lvl="1">
              <a:buFont typeface="Arial" pitchFamily="34" charset="0"/>
              <a:buChar char="•"/>
            </a:pPr>
            <a:r>
              <a:rPr lang="en-US" dirty="0" smtClean="0"/>
              <a:t>System continues to adjust to traffic patterns</a:t>
            </a:r>
          </a:p>
          <a:p>
            <a:pPr lvl="1">
              <a:buFont typeface="Arial" pitchFamily="34" charset="0"/>
              <a:buChar char="•"/>
            </a:pPr>
            <a:r>
              <a:rPr lang="en-US" dirty="0" smtClean="0"/>
              <a:t>System is developing historic databases</a:t>
            </a:r>
          </a:p>
        </p:txBody>
      </p:sp>
      <p:sp>
        <p:nvSpPr>
          <p:cNvPr id="2" name="Title 1"/>
          <p:cNvSpPr>
            <a:spLocks noGrp="1"/>
          </p:cNvSpPr>
          <p:nvPr>
            <p:ph type="title"/>
          </p:nvPr>
        </p:nvSpPr>
        <p:spPr/>
        <p:txBody>
          <a:bodyPr/>
          <a:lstStyle/>
          <a:p>
            <a:r>
              <a:rPr lang="en-US" dirty="0" smtClean="0"/>
              <a:t>Project implementation</a:t>
            </a:r>
            <a:endParaRPr lang="en-US" dirty="0"/>
          </a:p>
        </p:txBody>
      </p:sp>
      <p:grpSp>
        <p:nvGrpSpPr>
          <p:cNvPr id="4"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2050" name="Picture 2"/>
          <p:cNvPicPr>
            <a:picLocks noChangeAspect="1" noChangeArrowheads="1"/>
          </p:cNvPicPr>
          <p:nvPr/>
        </p:nvPicPr>
        <p:blipFill>
          <a:blip r:embed="rId5" cstate="print"/>
          <a:srcRect/>
          <a:stretch>
            <a:fillRect/>
          </a:stretch>
        </p:blipFill>
        <p:spPr bwMode="auto">
          <a:xfrm>
            <a:off x="849858" y="3216517"/>
            <a:ext cx="3657600" cy="27432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6" cstate="print"/>
          <a:srcRect/>
          <a:stretch>
            <a:fillRect/>
          </a:stretch>
        </p:blipFill>
        <p:spPr bwMode="auto">
          <a:xfrm>
            <a:off x="4552279" y="3218310"/>
            <a:ext cx="3657600" cy="2743200"/>
          </a:xfrm>
          <a:prstGeom prst="rect">
            <a:avLst/>
          </a:prstGeom>
          <a:noFill/>
          <a:ln w="9525">
            <a:noFill/>
            <a:miter lim="800000"/>
            <a:headEnd/>
            <a:tailEnd/>
          </a:ln>
          <a:effectLst/>
        </p:spPr>
      </p:pic>
      <p:pic>
        <p:nvPicPr>
          <p:cNvPr id="10" name="Picture 2"/>
          <p:cNvPicPr>
            <a:picLocks noChangeAspect="1" noChangeArrowheads="1"/>
          </p:cNvPicPr>
          <p:nvPr/>
        </p:nvPicPr>
        <p:blipFill>
          <a:blip r:embed="rId7"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8229600" cy="1229599"/>
          </a:xfrm>
        </p:spPr>
        <p:txBody>
          <a:bodyPr>
            <a:normAutofit/>
          </a:bodyPr>
          <a:lstStyle/>
          <a:p>
            <a:r>
              <a:rPr lang="en-US" dirty="0" smtClean="0"/>
              <a:t>Staff still learning system capabilities</a:t>
            </a:r>
          </a:p>
          <a:p>
            <a:pPr lvl="1">
              <a:buFont typeface="Arial" pitchFamily="34" charset="0"/>
              <a:buChar char="•"/>
            </a:pPr>
            <a:r>
              <a:rPr lang="en-US" dirty="0" smtClean="0"/>
              <a:t>For example: data collection/analysis tools</a:t>
            </a:r>
          </a:p>
        </p:txBody>
      </p:sp>
      <p:sp>
        <p:nvSpPr>
          <p:cNvPr id="2" name="Title 1"/>
          <p:cNvSpPr>
            <a:spLocks noGrp="1"/>
          </p:cNvSpPr>
          <p:nvPr>
            <p:ph type="title"/>
          </p:nvPr>
        </p:nvSpPr>
        <p:spPr/>
        <p:txBody>
          <a:bodyPr/>
          <a:lstStyle/>
          <a:p>
            <a:r>
              <a:rPr lang="en-US" dirty="0" smtClean="0"/>
              <a:t>Project implementation</a:t>
            </a:r>
            <a:endParaRPr lang="en-US" dirty="0"/>
          </a:p>
        </p:txBody>
      </p:sp>
      <p:grpSp>
        <p:nvGrpSpPr>
          <p:cNvPr id="4"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grpSp>
        <p:nvGrpSpPr>
          <p:cNvPr id="14" name="Group 13"/>
          <p:cNvGrpSpPr/>
          <p:nvPr/>
        </p:nvGrpSpPr>
        <p:grpSpPr>
          <a:xfrm>
            <a:off x="147021" y="2624872"/>
            <a:ext cx="4327257" cy="3388660"/>
            <a:chOff x="147021" y="2420470"/>
            <a:chExt cx="4327257" cy="3388660"/>
          </a:xfrm>
        </p:grpSpPr>
        <p:pic>
          <p:nvPicPr>
            <p:cNvPr id="7" name="Picture 6"/>
            <p:cNvPicPr/>
            <p:nvPr/>
          </p:nvPicPr>
          <p:blipFill>
            <a:blip r:embed="rId5" cstate="print"/>
            <a:srcRect/>
            <a:stretch>
              <a:fillRect/>
            </a:stretch>
          </p:blipFill>
          <p:spPr bwMode="auto">
            <a:xfrm>
              <a:off x="158675" y="2420470"/>
              <a:ext cx="4315603" cy="2971800"/>
            </a:xfrm>
            <a:prstGeom prst="rect">
              <a:avLst/>
            </a:prstGeom>
            <a:noFill/>
            <a:ln w="9525">
              <a:noFill/>
              <a:miter lim="800000"/>
              <a:headEnd/>
              <a:tailEnd/>
            </a:ln>
          </p:spPr>
        </p:pic>
        <p:sp>
          <p:nvSpPr>
            <p:cNvPr id="11" name="Content Placeholder 2"/>
            <p:cNvSpPr txBox="1">
              <a:spLocks/>
            </p:cNvSpPr>
            <p:nvPr/>
          </p:nvSpPr>
          <p:spPr>
            <a:xfrm>
              <a:off x="147021" y="5452694"/>
              <a:ext cx="2058297" cy="356436"/>
            </a:xfrm>
            <a:prstGeom prst="rect">
              <a:avLst/>
            </a:prstGeom>
          </p:spPr>
          <p:txBody>
            <a:bodyPr vert="horz">
              <a:normAutofit fontScale="92500" lnSpcReduction="10000"/>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Vehicle counts</a:t>
              </a:r>
            </a:p>
          </p:txBody>
        </p:sp>
      </p:grpSp>
      <p:grpSp>
        <p:nvGrpSpPr>
          <p:cNvPr id="15" name="Group 14"/>
          <p:cNvGrpSpPr/>
          <p:nvPr/>
        </p:nvGrpSpPr>
        <p:grpSpPr>
          <a:xfrm>
            <a:off x="2450956" y="2624871"/>
            <a:ext cx="4318739" cy="3401212"/>
            <a:chOff x="2300344" y="2420469"/>
            <a:chExt cx="4318739" cy="3401212"/>
          </a:xfrm>
        </p:grpSpPr>
        <p:pic>
          <p:nvPicPr>
            <p:cNvPr id="8" name="Picture 7"/>
            <p:cNvPicPr/>
            <p:nvPr/>
          </p:nvPicPr>
          <p:blipFill>
            <a:blip r:embed="rId6" cstate="print"/>
            <a:srcRect/>
            <a:stretch>
              <a:fillRect/>
            </a:stretch>
          </p:blipFill>
          <p:spPr bwMode="auto">
            <a:xfrm>
              <a:off x="2310217" y="2420469"/>
              <a:ext cx="4308866" cy="2971800"/>
            </a:xfrm>
            <a:prstGeom prst="rect">
              <a:avLst/>
            </a:prstGeom>
            <a:noFill/>
            <a:ln w="9525">
              <a:noFill/>
              <a:miter lim="800000"/>
              <a:headEnd/>
              <a:tailEnd/>
            </a:ln>
          </p:spPr>
        </p:pic>
        <p:sp>
          <p:nvSpPr>
            <p:cNvPr id="12" name="Content Placeholder 2"/>
            <p:cNvSpPr txBox="1">
              <a:spLocks/>
            </p:cNvSpPr>
            <p:nvPr/>
          </p:nvSpPr>
          <p:spPr>
            <a:xfrm>
              <a:off x="2300344" y="5465245"/>
              <a:ext cx="2058297" cy="356436"/>
            </a:xfrm>
            <a:prstGeom prst="rect">
              <a:avLst/>
            </a:prstGeom>
          </p:spPr>
          <p:txBody>
            <a:bodyPr vert="horz">
              <a:normAutofit fontScale="92500" lnSpcReduction="10000"/>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tabLst/>
                <a:defRPr/>
              </a:pPr>
              <a:r>
                <a:rPr lang="en-US" sz="2000" dirty="0" smtClean="0">
                  <a:latin typeface="+mn-lt"/>
                </a:rPr>
                <a:t>Stop delay</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grpSp>
      <p:grpSp>
        <p:nvGrpSpPr>
          <p:cNvPr id="16" name="Group 15"/>
          <p:cNvGrpSpPr/>
          <p:nvPr/>
        </p:nvGrpSpPr>
        <p:grpSpPr>
          <a:xfrm>
            <a:off x="4604273" y="2624871"/>
            <a:ext cx="4338476" cy="3413762"/>
            <a:chOff x="4604273" y="2420469"/>
            <a:chExt cx="4338476" cy="3413762"/>
          </a:xfrm>
        </p:grpSpPr>
        <p:pic>
          <p:nvPicPr>
            <p:cNvPr id="9" name="Picture 8"/>
            <p:cNvPicPr/>
            <p:nvPr/>
          </p:nvPicPr>
          <p:blipFill>
            <a:blip r:embed="rId7" cstate="print"/>
            <a:srcRect/>
            <a:stretch>
              <a:fillRect/>
            </a:stretch>
          </p:blipFill>
          <p:spPr bwMode="auto">
            <a:xfrm>
              <a:off x="4633883" y="2420469"/>
              <a:ext cx="4308866" cy="2971800"/>
            </a:xfrm>
            <a:prstGeom prst="rect">
              <a:avLst/>
            </a:prstGeom>
            <a:noFill/>
            <a:ln w="9525">
              <a:noFill/>
              <a:miter lim="800000"/>
              <a:headEnd/>
              <a:tailEnd/>
            </a:ln>
          </p:spPr>
        </p:pic>
        <p:sp>
          <p:nvSpPr>
            <p:cNvPr id="13" name="Content Placeholder 2"/>
            <p:cNvSpPr txBox="1">
              <a:spLocks/>
            </p:cNvSpPr>
            <p:nvPr/>
          </p:nvSpPr>
          <p:spPr>
            <a:xfrm>
              <a:off x="4604273" y="5477795"/>
              <a:ext cx="2058297" cy="356436"/>
            </a:xfrm>
            <a:prstGeom prst="rect">
              <a:avLst/>
            </a:prstGeom>
          </p:spPr>
          <p:txBody>
            <a:bodyPr vert="horz">
              <a:normAutofit fontScale="85000" lnSpcReduction="10000"/>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Level of service</a:t>
              </a:r>
            </a:p>
          </p:txBody>
        </p:sp>
      </p:grpSp>
      <p:pic>
        <p:nvPicPr>
          <p:cNvPr id="17" name="Picture 2"/>
          <p:cNvPicPr>
            <a:picLocks noChangeAspect="1" noChangeArrowheads="1"/>
          </p:cNvPicPr>
          <p:nvPr/>
        </p:nvPicPr>
        <p:blipFill>
          <a:blip r:embed="rId8"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Project development</a:t>
            </a:r>
          </a:p>
          <a:p>
            <a:r>
              <a:rPr lang="en-US" dirty="0" smtClean="0"/>
              <a:t>Project implementation</a:t>
            </a:r>
          </a:p>
          <a:p>
            <a:r>
              <a:rPr lang="en-US" dirty="0" smtClean="0">
                <a:solidFill>
                  <a:srgbClr val="FF0000"/>
                </a:solidFill>
              </a:rPr>
              <a:t>Project evaluation</a:t>
            </a:r>
          </a:p>
          <a:p>
            <a:r>
              <a:rPr lang="en-US" dirty="0" smtClean="0"/>
              <a:t>Next steps</a:t>
            </a:r>
            <a:endParaRPr lang="en-US" dirty="0"/>
          </a:p>
        </p:txBody>
      </p:sp>
      <p:grpSp>
        <p:nvGrpSpPr>
          <p:cNvPr id="5" name="Group 4"/>
          <p:cNvGrpSpPr/>
          <p:nvPr/>
        </p:nvGrpSpPr>
        <p:grpSpPr>
          <a:xfrm>
            <a:off x="7672504" y="6540427"/>
            <a:ext cx="1421255" cy="297477"/>
            <a:chOff x="5288702" y="5552911"/>
            <a:chExt cx="3650562" cy="764084"/>
          </a:xfrm>
        </p:grpSpPr>
        <p:pic>
          <p:nvPicPr>
            <p:cNvPr id="6" name="Picture 2"/>
            <p:cNvPicPr>
              <a:picLocks noChangeAspect="1" noChangeArrowheads="1"/>
            </p:cNvPicPr>
            <p:nvPr/>
          </p:nvPicPr>
          <p:blipFill>
            <a:blip r:embed="rId2"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8" name="Picture 2"/>
          <p:cNvPicPr>
            <a:picLocks noChangeAspect="1" noChangeArrowheads="1"/>
          </p:cNvPicPr>
          <p:nvPr/>
        </p:nvPicPr>
        <p:blipFill>
          <a:blip r:embed="rId4"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9"/>
            <a:ext cx="8229600" cy="2166224"/>
          </a:xfrm>
        </p:spPr>
        <p:txBody>
          <a:bodyPr>
            <a:normAutofit/>
          </a:bodyPr>
          <a:lstStyle/>
          <a:p>
            <a:r>
              <a:rPr lang="en-US" dirty="0" smtClean="0"/>
              <a:t>Project development</a:t>
            </a:r>
          </a:p>
          <a:p>
            <a:r>
              <a:rPr lang="en-US" dirty="0" smtClean="0"/>
              <a:t>Project implementation</a:t>
            </a:r>
          </a:p>
          <a:p>
            <a:r>
              <a:rPr lang="en-US" dirty="0" smtClean="0"/>
              <a:t>Project evaluation</a:t>
            </a:r>
          </a:p>
          <a:p>
            <a:r>
              <a:rPr lang="en-US" dirty="0" smtClean="0"/>
              <a:t>Next steps</a:t>
            </a:r>
            <a:endParaRPr lang="en-US" dirty="0"/>
          </a:p>
        </p:txBody>
      </p:sp>
      <p:sp>
        <p:nvSpPr>
          <p:cNvPr id="2" name="Title 1"/>
          <p:cNvSpPr>
            <a:spLocks noGrp="1"/>
          </p:cNvSpPr>
          <p:nvPr>
            <p:ph type="title"/>
          </p:nvPr>
        </p:nvSpPr>
        <p:spPr/>
        <p:txBody>
          <a:bodyPr/>
          <a:lstStyle/>
          <a:p>
            <a:r>
              <a:rPr lang="en-US" dirty="0" smtClean="0"/>
              <a:t>Outline</a:t>
            </a:r>
            <a:endParaRPr lang="en-US" dirty="0"/>
          </a:p>
        </p:txBody>
      </p:sp>
      <p:sp>
        <p:nvSpPr>
          <p:cNvPr id="4" name="Content Placeholder 2"/>
          <p:cNvSpPr txBox="1">
            <a:spLocks/>
          </p:cNvSpPr>
          <p:nvPr/>
        </p:nvSpPr>
        <p:spPr>
          <a:xfrm>
            <a:off x="478975" y="3804173"/>
            <a:ext cx="8229600" cy="566860"/>
          </a:xfrm>
          <a:prstGeom prst="rect">
            <a:avLst/>
          </a:prstGeom>
        </p:spPr>
        <p:txBody>
          <a:bodyPr vert="horz">
            <a:norm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But first</a:t>
            </a:r>
            <a:r>
              <a:rPr kumimoji="0" lang="en-US" sz="2700" b="0" i="0" u="none" strike="noStrike" kern="1200" cap="none" spc="0" normalizeH="0" noProof="0" dirty="0" smtClean="0">
                <a:ln>
                  <a:noFill/>
                </a:ln>
                <a:solidFill>
                  <a:schemeClr val="tx1"/>
                </a:solidFill>
                <a:effectLst/>
                <a:uLnTx/>
                <a:uFillTx/>
                <a:latin typeface="+mn-lt"/>
                <a:ea typeface="+mn-ea"/>
                <a:cs typeface="+mn-cs"/>
              </a:rPr>
              <a:t> ……</a:t>
            </a:r>
            <a:endParaRPr kumimoji="0" lang="en-US" sz="27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5" name="Group 4"/>
          <p:cNvGrpSpPr/>
          <p:nvPr/>
        </p:nvGrpSpPr>
        <p:grpSpPr>
          <a:xfrm>
            <a:off x="7672504" y="6540427"/>
            <a:ext cx="1421255" cy="297477"/>
            <a:chOff x="5288702" y="5552911"/>
            <a:chExt cx="3650562" cy="764084"/>
          </a:xfrm>
        </p:grpSpPr>
        <p:pic>
          <p:nvPicPr>
            <p:cNvPr id="6" name="Picture 2"/>
            <p:cNvPicPr>
              <a:picLocks noChangeAspect="1" noChangeArrowheads="1"/>
            </p:cNvPicPr>
            <p:nvPr/>
          </p:nvPicPr>
          <p:blipFill>
            <a:blip r:embed="rId2"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8" name="Picture 2"/>
          <p:cNvPicPr>
            <a:picLocks noChangeAspect="1" noChangeArrowheads="1"/>
          </p:cNvPicPr>
          <p:nvPr/>
        </p:nvPicPr>
        <p:blipFill>
          <a:blip r:embed="rId4"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evaluation</a:t>
            </a:r>
            <a:endParaRPr lang="en-US" dirty="0"/>
          </a:p>
        </p:txBody>
      </p:sp>
      <p:sp>
        <p:nvSpPr>
          <p:cNvPr id="4" name="Content Placeholder 3"/>
          <p:cNvSpPr>
            <a:spLocks noGrp="1"/>
          </p:cNvSpPr>
          <p:nvPr>
            <p:ph idx="1"/>
          </p:nvPr>
        </p:nvSpPr>
        <p:spPr>
          <a:xfrm>
            <a:off x="406958" y="4757089"/>
            <a:ext cx="8229600" cy="528342"/>
          </a:xfrm>
        </p:spPr>
        <p:txBody>
          <a:bodyPr/>
          <a:lstStyle/>
          <a:p>
            <a:r>
              <a:rPr lang="en-US" dirty="0" smtClean="0"/>
              <a:t>System pays for itself in less than 1 year</a:t>
            </a:r>
            <a:endParaRPr lang="en-US" dirty="0"/>
          </a:p>
        </p:txBody>
      </p:sp>
      <p:grpSp>
        <p:nvGrpSpPr>
          <p:cNvPr id="5" name="Group 4"/>
          <p:cNvGrpSpPr/>
          <p:nvPr/>
        </p:nvGrpSpPr>
        <p:grpSpPr>
          <a:xfrm>
            <a:off x="7672504" y="6540427"/>
            <a:ext cx="1421255" cy="297477"/>
            <a:chOff x="5288702" y="5552911"/>
            <a:chExt cx="3650562" cy="764084"/>
          </a:xfrm>
        </p:grpSpPr>
        <p:pic>
          <p:nvPicPr>
            <p:cNvPr id="6"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graphicFrame>
        <p:nvGraphicFramePr>
          <p:cNvPr id="8" name="Table 7"/>
          <p:cNvGraphicFramePr>
            <a:graphicFrameLocks noGrp="1"/>
          </p:cNvGraphicFramePr>
          <p:nvPr/>
        </p:nvGraphicFramePr>
        <p:xfrm>
          <a:off x="363682" y="1294056"/>
          <a:ext cx="8437417" cy="3149904"/>
        </p:xfrm>
        <a:graphic>
          <a:graphicData uri="http://schemas.openxmlformats.org/drawingml/2006/table">
            <a:tbl>
              <a:tblPr firstRow="1" bandRow="1">
                <a:tableStyleId>{5C22544A-7EE6-4342-B048-85BDC9FD1C3A}</a:tableStyleId>
              </a:tblPr>
              <a:tblGrid>
                <a:gridCol w="3026410"/>
                <a:gridCol w="1527098"/>
                <a:gridCol w="2238020"/>
                <a:gridCol w="1645889"/>
              </a:tblGrid>
              <a:tr h="393738">
                <a:tc gridSpan="2">
                  <a:txBody>
                    <a:bodyPr/>
                    <a:lstStyle/>
                    <a:p>
                      <a:pPr algn="ctr"/>
                      <a:r>
                        <a:rPr lang="en-US" dirty="0" smtClean="0"/>
                        <a:t>Cost to Implement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dirty="0" smtClean="0"/>
                        <a:t>Computed Benefit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393738">
                <a:tc>
                  <a:txBody>
                    <a:bodyPr/>
                    <a:lstStyle/>
                    <a:p>
                      <a:pPr marL="0" algn="ctr" rtl="0" eaLnBrk="1" latinLnBrk="0" hangingPunct="1"/>
                      <a:r>
                        <a:rPr kumimoji="0" lang="en-US" b="1" kern="1200" dirty="0" smtClean="0">
                          <a:solidFill>
                            <a:schemeClr val="lt1"/>
                          </a:solidFill>
                          <a:latin typeface="+mn-lt"/>
                          <a:ea typeface="+mn-ea"/>
                          <a:cs typeface="+mn-cs"/>
                        </a:rPr>
                        <a:t>Category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rtl="0" eaLnBrk="1" latinLnBrk="0" hangingPunct="1"/>
                      <a:r>
                        <a:rPr kumimoji="0" lang="en-US" b="1" kern="1200" dirty="0" smtClean="0">
                          <a:solidFill>
                            <a:schemeClr val="lt1"/>
                          </a:solidFill>
                          <a:latin typeface="+mn-lt"/>
                          <a:ea typeface="+mn-ea"/>
                          <a:cs typeface="+mn-cs"/>
                        </a:rPr>
                        <a:t>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rtl="0" eaLnBrk="1" latinLnBrk="0" hangingPunct="1"/>
                      <a:r>
                        <a:rPr kumimoji="0" lang="en-US" b="1" kern="1200" dirty="0" smtClean="0">
                          <a:solidFill>
                            <a:schemeClr val="lt1"/>
                          </a:solidFill>
                          <a:latin typeface="+mn-lt"/>
                          <a:ea typeface="+mn-ea"/>
                          <a:cs typeface="+mn-cs"/>
                        </a:rPr>
                        <a:t>Category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rtl="0" eaLnBrk="1" latinLnBrk="0" hangingPunct="1"/>
                      <a:r>
                        <a:rPr kumimoji="0" lang="en-US" b="1" kern="1200" dirty="0" smtClean="0">
                          <a:solidFill>
                            <a:schemeClr val="lt1"/>
                          </a:solidFill>
                          <a:latin typeface="+mn-lt"/>
                          <a:ea typeface="+mn-ea"/>
                          <a:cs typeface="+mn-cs"/>
                        </a:rPr>
                        <a:t>Benefit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93738">
                <a:tc>
                  <a:txBody>
                    <a:bodyPr/>
                    <a:lstStyle/>
                    <a:p>
                      <a:pPr algn="ctr"/>
                      <a:r>
                        <a:rPr lang="en-US" dirty="0" err="1" smtClean="0"/>
                        <a:t>InSync</a:t>
                      </a:r>
                      <a:r>
                        <a:rPr lang="en-US" dirty="0" smtClean="0"/>
                        <a:t> System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solidFill>
                            <a:srgbClr val="FF0000"/>
                          </a:solidFill>
                        </a:rPr>
                        <a:t>$416,000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Maintenance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$41,000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738">
                <a:tc>
                  <a:txBody>
                    <a:bodyPr/>
                    <a:lstStyle/>
                    <a:p>
                      <a:pPr algn="ctr"/>
                      <a:r>
                        <a:rPr lang="en-US" dirty="0" smtClean="0"/>
                        <a:t>Communication System</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solidFill>
                            <a:srgbClr val="FF0000"/>
                          </a:solidFill>
                        </a:rPr>
                        <a:t>$45,000</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Fuel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$156,000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738">
                <a:tc>
                  <a:txBody>
                    <a:bodyPr/>
                    <a:lstStyle/>
                    <a:p>
                      <a:pPr algn="ctr"/>
                      <a:r>
                        <a:rPr lang="en-US" dirty="0" smtClean="0"/>
                        <a:t>Engineering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solidFill>
                            <a:srgbClr val="FF0000"/>
                          </a:solidFill>
                        </a:rPr>
                        <a:t>$250,000</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Travel Time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$1,410,000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738">
                <a:tc>
                  <a:txBody>
                    <a:bodyPr/>
                    <a:lstStyle/>
                    <a:p>
                      <a:pPr algn="ctr"/>
                      <a:r>
                        <a:rPr lang="en-US" dirty="0" smtClean="0"/>
                        <a:t>Construction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solidFill>
                            <a:srgbClr val="FF0000"/>
                          </a:solidFill>
                        </a:rPr>
                        <a:t>$194,000</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Side Street Delay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solidFill>
                            <a:srgbClr val="FF0000"/>
                          </a:solidFill>
                        </a:rPr>
                        <a:t>$282,000</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738">
                <a:tc>
                  <a:txBody>
                    <a:bodyPr/>
                    <a:lstStyle/>
                    <a:p>
                      <a:pPr algn="ctr"/>
                      <a:r>
                        <a:rPr lang="en-US" dirty="0" smtClean="0">
                          <a:solidFill>
                            <a:schemeClr val="bg1"/>
                          </a:solidFill>
                        </a:rPr>
                        <a:t>Total</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US" dirty="0" smtClean="0">
                          <a:solidFill>
                            <a:srgbClr val="FF0000"/>
                          </a:solidFill>
                        </a:rPr>
                        <a:t>$905,000</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US" dirty="0" smtClean="0">
                          <a:solidFill>
                            <a:schemeClr val="bg1"/>
                          </a:solidFill>
                        </a:rPr>
                        <a:t>Total</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US" dirty="0" smtClean="0">
                          <a:solidFill>
                            <a:schemeClr val="tx1"/>
                          </a:solidFill>
                        </a:rPr>
                        <a:t>$1,326,000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r>
              <a:tr h="393738">
                <a:tc gridSpan="3">
                  <a:txBody>
                    <a:bodyPr/>
                    <a:lstStyle/>
                    <a:p>
                      <a:pPr algn="ctr"/>
                      <a:r>
                        <a:rPr lang="en-US" b="1" dirty="0" smtClean="0"/>
                        <a:t>Overall</a:t>
                      </a:r>
                      <a:r>
                        <a:rPr lang="en-US" b="1" baseline="0" dirty="0" smtClean="0"/>
                        <a:t> First Year Benefit</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$421,000</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 name="Picture 2"/>
          <p:cNvPicPr>
            <a:picLocks noChangeAspect="1" noChangeArrowheads="1"/>
          </p:cNvPicPr>
          <p:nvPr/>
        </p:nvPicPr>
        <p:blipFill>
          <a:blip r:embed="rId5"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evaluation</a:t>
            </a:r>
            <a:endParaRPr lang="en-US" dirty="0"/>
          </a:p>
        </p:txBody>
      </p:sp>
      <p:sp>
        <p:nvSpPr>
          <p:cNvPr id="4" name="Content Placeholder 3"/>
          <p:cNvSpPr>
            <a:spLocks noGrp="1"/>
          </p:cNvSpPr>
          <p:nvPr>
            <p:ph idx="1"/>
          </p:nvPr>
        </p:nvSpPr>
        <p:spPr>
          <a:xfrm>
            <a:off x="457200" y="1481328"/>
            <a:ext cx="8229600" cy="598681"/>
          </a:xfrm>
        </p:spPr>
        <p:txBody>
          <a:bodyPr/>
          <a:lstStyle/>
          <a:p>
            <a:r>
              <a:rPr lang="en-US" dirty="0" smtClean="0"/>
              <a:t>Estimated to save $9 million in 20 years</a:t>
            </a:r>
          </a:p>
          <a:p>
            <a:endParaRPr lang="en-US" dirty="0"/>
          </a:p>
        </p:txBody>
      </p:sp>
      <p:grpSp>
        <p:nvGrpSpPr>
          <p:cNvPr id="6" name="Group 5"/>
          <p:cNvGrpSpPr/>
          <p:nvPr/>
        </p:nvGrpSpPr>
        <p:grpSpPr>
          <a:xfrm>
            <a:off x="7672504" y="6540427"/>
            <a:ext cx="1421255" cy="297477"/>
            <a:chOff x="5288702" y="5552911"/>
            <a:chExt cx="3650562" cy="764084"/>
          </a:xfrm>
        </p:grpSpPr>
        <p:pic>
          <p:nvPicPr>
            <p:cNvPr id="7"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graphicFrame>
        <p:nvGraphicFramePr>
          <p:cNvPr id="10" name="Chart 9"/>
          <p:cNvGraphicFramePr/>
          <p:nvPr/>
        </p:nvGraphicFramePr>
        <p:xfrm>
          <a:off x="775854" y="2047010"/>
          <a:ext cx="7962900" cy="3892261"/>
        </p:xfrm>
        <a:graphic>
          <a:graphicData uri="http://schemas.openxmlformats.org/drawingml/2006/chart">
            <c:chart xmlns:c="http://schemas.openxmlformats.org/drawingml/2006/chart" xmlns:r="http://schemas.openxmlformats.org/officeDocument/2006/relationships" r:id="rId5"/>
          </a:graphicData>
        </a:graphic>
      </p:graphicFrame>
      <p:cxnSp>
        <p:nvCxnSpPr>
          <p:cNvPr id="11" name="Straight Arrow Connector 10"/>
          <p:cNvCxnSpPr/>
          <p:nvPr/>
        </p:nvCxnSpPr>
        <p:spPr>
          <a:xfrm rot="16200000" flipH="1">
            <a:off x="8062856" y="2662517"/>
            <a:ext cx="914400" cy="21515"/>
          </a:xfrm>
          <a:prstGeom prst="straightConnector1">
            <a:avLst/>
          </a:prstGeom>
          <a:ln w="31750">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906871" y="2528046"/>
            <a:ext cx="1237129" cy="369332"/>
          </a:xfrm>
          <a:prstGeom prst="rect">
            <a:avLst/>
          </a:prstGeom>
          <a:solidFill>
            <a:schemeClr val="bg1"/>
          </a:solidFill>
        </p:spPr>
        <p:txBody>
          <a:bodyPr wrap="square" rtlCol="0">
            <a:spAutoFit/>
          </a:bodyPr>
          <a:lstStyle/>
          <a:p>
            <a:r>
              <a:rPr lang="en-US" dirty="0" smtClean="0">
                <a:solidFill>
                  <a:srgbClr val="00B050"/>
                </a:solidFill>
              </a:rPr>
              <a:t>$9 million</a:t>
            </a:r>
            <a:endParaRPr lang="en-US" dirty="0">
              <a:solidFill>
                <a:srgbClr val="00B050"/>
              </a:solidFill>
            </a:endParaRPr>
          </a:p>
        </p:txBody>
      </p:sp>
      <p:pic>
        <p:nvPicPr>
          <p:cNvPr id="13" name="Picture 2"/>
          <p:cNvPicPr>
            <a:picLocks noChangeAspect="1" noChangeArrowheads="1"/>
          </p:cNvPicPr>
          <p:nvPr/>
        </p:nvPicPr>
        <p:blipFill>
          <a:blip r:embed="rId6"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The evaluation that really counts: the customer</a:t>
            </a:r>
          </a:p>
          <a:p>
            <a:pPr lvl="1">
              <a:buFont typeface="Arial" pitchFamily="34" charset="0"/>
              <a:buChar char="•"/>
            </a:pPr>
            <a:r>
              <a:rPr lang="en-US" sz="2100" dirty="0" smtClean="0"/>
              <a:t>The Tribune, September 2012 – </a:t>
            </a:r>
            <a:r>
              <a:rPr lang="en-US" sz="2100" i="1" u="sng" dirty="0" err="1" smtClean="0"/>
              <a:t>Cityguys</a:t>
            </a:r>
            <a:r>
              <a:rPr lang="en-US" sz="2100" i="1" u="sng" dirty="0" smtClean="0"/>
              <a:t> get something right, really</a:t>
            </a:r>
            <a:r>
              <a:rPr lang="en-US" sz="2100" dirty="0" smtClean="0"/>
              <a:t>; by Mike Peters</a:t>
            </a:r>
          </a:p>
          <a:p>
            <a:pPr lvl="2">
              <a:buClrTx/>
              <a:buSzPct val="150000"/>
            </a:pPr>
            <a:r>
              <a:rPr lang="en-US" sz="1900" dirty="0" smtClean="0"/>
              <a:t>Based on positive comments from other citizens he completed his own travel times and noted few or no stops at all</a:t>
            </a:r>
          </a:p>
          <a:p>
            <a:pPr lvl="1"/>
            <a:endParaRPr lang="en-US" sz="1100" dirty="0" smtClean="0"/>
          </a:p>
          <a:p>
            <a:pPr lvl="1">
              <a:buSzPct val="125000"/>
              <a:buFont typeface="Arial" pitchFamily="34" charset="0"/>
              <a:buChar char="•"/>
            </a:pPr>
            <a:r>
              <a:rPr lang="en-US" sz="1800" dirty="0" smtClean="0"/>
              <a:t>Unsolicited feedback from Brent </a:t>
            </a:r>
            <a:r>
              <a:rPr lang="en-US" sz="1800" dirty="0" err="1" smtClean="0"/>
              <a:t>Lahman</a:t>
            </a:r>
            <a:r>
              <a:rPr lang="en-US" sz="1800" dirty="0" smtClean="0"/>
              <a:t> a citizen that frequently travels10th Street</a:t>
            </a:r>
          </a:p>
          <a:p>
            <a:pPr lvl="2">
              <a:buClrTx/>
              <a:buSzPct val="150000"/>
            </a:pPr>
            <a:r>
              <a:rPr lang="en-GB" sz="1900" dirty="0" smtClean="0"/>
              <a:t>“The timing improvements on 10th Street are excellent.  The flow and the time it takes to go out 10th or back in on 10th are notably improved.  Thanks for staying on that long-time project and making it happen.  Please share my thanks and appreciation with your engineers and staff.”</a:t>
            </a:r>
            <a:endParaRPr lang="en-US" sz="1900" dirty="0" smtClean="0"/>
          </a:p>
          <a:p>
            <a:pPr lvl="1"/>
            <a:endParaRPr lang="en-US" dirty="0" smtClean="0"/>
          </a:p>
        </p:txBody>
      </p:sp>
      <p:sp>
        <p:nvSpPr>
          <p:cNvPr id="2" name="Title 1"/>
          <p:cNvSpPr>
            <a:spLocks noGrp="1"/>
          </p:cNvSpPr>
          <p:nvPr>
            <p:ph type="title"/>
          </p:nvPr>
        </p:nvSpPr>
        <p:spPr/>
        <p:txBody>
          <a:bodyPr/>
          <a:lstStyle/>
          <a:p>
            <a:r>
              <a:rPr lang="en-US" dirty="0" smtClean="0"/>
              <a:t>Project evaluation</a:t>
            </a:r>
            <a:endParaRPr lang="en-US" dirty="0"/>
          </a:p>
        </p:txBody>
      </p:sp>
      <p:grpSp>
        <p:nvGrpSpPr>
          <p:cNvPr id="4"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2"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1026" name="Picture 2"/>
          <p:cNvPicPr>
            <a:picLocks noChangeAspect="1" noChangeArrowheads="1"/>
          </p:cNvPicPr>
          <p:nvPr/>
        </p:nvPicPr>
        <p:blipFill>
          <a:blip r:embed="rId4"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Project development</a:t>
            </a:r>
          </a:p>
          <a:p>
            <a:r>
              <a:rPr lang="en-US" dirty="0" smtClean="0"/>
              <a:t>Project implementation</a:t>
            </a:r>
          </a:p>
          <a:p>
            <a:r>
              <a:rPr lang="en-US" dirty="0" smtClean="0"/>
              <a:t>Project evaluation</a:t>
            </a:r>
          </a:p>
          <a:p>
            <a:r>
              <a:rPr lang="en-US" dirty="0" smtClean="0">
                <a:solidFill>
                  <a:srgbClr val="FF0000"/>
                </a:solidFill>
              </a:rPr>
              <a:t>Next steps</a:t>
            </a:r>
            <a:endParaRPr lang="en-US" dirty="0">
              <a:solidFill>
                <a:srgbClr val="FF0000"/>
              </a:solidFill>
            </a:endParaRPr>
          </a:p>
        </p:txBody>
      </p:sp>
      <p:grpSp>
        <p:nvGrpSpPr>
          <p:cNvPr id="5" name="Group 4"/>
          <p:cNvGrpSpPr/>
          <p:nvPr/>
        </p:nvGrpSpPr>
        <p:grpSpPr>
          <a:xfrm>
            <a:off x="7672504" y="6540427"/>
            <a:ext cx="1421255" cy="297477"/>
            <a:chOff x="5288702" y="5552911"/>
            <a:chExt cx="3650562" cy="764084"/>
          </a:xfrm>
        </p:grpSpPr>
        <p:pic>
          <p:nvPicPr>
            <p:cNvPr id="6" name="Picture 2"/>
            <p:cNvPicPr>
              <a:picLocks noChangeAspect="1" noChangeArrowheads="1"/>
            </p:cNvPicPr>
            <p:nvPr/>
          </p:nvPicPr>
          <p:blipFill>
            <a:blip r:embed="rId2"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8" name="Picture 2"/>
          <p:cNvPicPr>
            <a:picLocks noChangeAspect="1" noChangeArrowheads="1"/>
          </p:cNvPicPr>
          <p:nvPr/>
        </p:nvPicPr>
        <p:blipFill>
          <a:blip r:embed="rId4"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Continued on-call service by Rhythm</a:t>
            </a:r>
          </a:p>
          <a:p>
            <a:r>
              <a:rPr lang="en-US" dirty="0" smtClean="0"/>
              <a:t>Re-evaluate in the future</a:t>
            </a:r>
          </a:p>
          <a:p>
            <a:r>
              <a:rPr lang="en-US" dirty="0" smtClean="0"/>
              <a:t>Test systems memory capabilities</a:t>
            </a:r>
          </a:p>
          <a:p>
            <a:r>
              <a:rPr lang="en-US" dirty="0" smtClean="0"/>
              <a:t>Evaluate crash data in future</a:t>
            </a:r>
          </a:p>
          <a:p>
            <a:r>
              <a:rPr lang="en-US" dirty="0" smtClean="0"/>
              <a:t>Evaluate staff labor levels to maintain system</a:t>
            </a:r>
          </a:p>
          <a:p>
            <a:r>
              <a:rPr lang="en-US" dirty="0" smtClean="0"/>
              <a:t>Monitor equipment life span</a:t>
            </a:r>
          </a:p>
          <a:p>
            <a:r>
              <a:rPr lang="en-US" dirty="0" smtClean="0"/>
              <a:t>Transition to fiber optic communication (City of Greeley project)</a:t>
            </a:r>
          </a:p>
          <a:p>
            <a:r>
              <a:rPr lang="en-US" dirty="0" smtClean="0"/>
              <a:t>Evaluate for possible implementation on other corridors</a:t>
            </a:r>
            <a:endParaRPr lang="en-US" dirty="0"/>
          </a:p>
        </p:txBody>
      </p:sp>
      <p:sp>
        <p:nvSpPr>
          <p:cNvPr id="2" name="Title 1"/>
          <p:cNvSpPr>
            <a:spLocks noGrp="1"/>
          </p:cNvSpPr>
          <p:nvPr>
            <p:ph type="title"/>
          </p:nvPr>
        </p:nvSpPr>
        <p:spPr/>
        <p:txBody>
          <a:bodyPr/>
          <a:lstStyle/>
          <a:p>
            <a:r>
              <a:rPr lang="en-US" dirty="0" smtClean="0"/>
              <a:t>Next steps</a:t>
            </a:r>
            <a:endParaRPr lang="en-US" dirty="0"/>
          </a:p>
        </p:txBody>
      </p:sp>
      <p:grpSp>
        <p:nvGrpSpPr>
          <p:cNvPr id="4"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7" name="Picture 2"/>
          <p:cNvPicPr>
            <a:picLocks noChangeAspect="1" noChangeArrowheads="1"/>
          </p:cNvPicPr>
          <p:nvPr/>
        </p:nvPicPr>
        <p:blipFill>
          <a:blip r:embed="rId5"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12127" y="3248891"/>
            <a:ext cx="2057400" cy="523009"/>
          </a:xfrm>
        </p:spPr>
        <p:txBody>
          <a:bodyPr>
            <a:normAutofit/>
          </a:bodyPr>
          <a:lstStyle/>
          <a:p>
            <a:pPr>
              <a:buNone/>
            </a:pPr>
            <a:r>
              <a:rPr lang="en-US" dirty="0" smtClean="0"/>
              <a:t>Questions</a:t>
            </a:r>
            <a:endParaRPr lang="en-US" dirty="0"/>
          </a:p>
        </p:txBody>
      </p:sp>
      <p:sp>
        <p:nvSpPr>
          <p:cNvPr id="2" name="Title 1"/>
          <p:cNvSpPr>
            <a:spLocks noGrp="1"/>
          </p:cNvSpPr>
          <p:nvPr>
            <p:ph type="title"/>
          </p:nvPr>
        </p:nvSpPr>
        <p:spPr/>
        <p:txBody>
          <a:bodyPr/>
          <a:lstStyle/>
          <a:p>
            <a:r>
              <a:rPr lang="en-US" dirty="0" smtClean="0"/>
              <a:t>Thank you for your time</a:t>
            </a:r>
            <a:endParaRPr lang="en-US" dirty="0"/>
          </a:p>
        </p:txBody>
      </p:sp>
      <p:grpSp>
        <p:nvGrpSpPr>
          <p:cNvPr id="4"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2"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7" name="Picture 2"/>
          <p:cNvPicPr>
            <a:picLocks noChangeAspect="1" noChangeArrowheads="1"/>
          </p:cNvPicPr>
          <p:nvPr/>
        </p:nvPicPr>
        <p:blipFill>
          <a:blip r:embed="rId4"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advClick="0">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overview</a:t>
            </a:r>
            <a:endParaRPr lang="en-US" dirty="0"/>
          </a:p>
        </p:txBody>
      </p:sp>
      <p:sp>
        <p:nvSpPr>
          <p:cNvPr id="10" name="Freeform 9"/>
          <p:cNvSpPr/>
          <p:nvPr/>
        </p:nvSpPr>
        <p:spPr>
          <a:xfrm>
            <a:off x="4055281" y="1176906"/>
            <a:ext cx="1750218" cy="1137642"/>
          </a:xfrm>
          <a:custGeom>
            <a:avLst/>
            <a:gdLst>
              <a:gd name="connsiteX0" fmla="*/ 0 w 1750218"/>
              <a:gd name="connsiteY0" fmla="*/ 189611 h 1137642"/>
              <a:gd name="connsiteX1" fmla="*/ 55536 w 1750218"/>
              <a:gd name="connsiteY1" fmla="*/ 55536 h 1137642"/>
              <a:gd name="connsiteX2" fmla="*/ 189611 w 1750218"/>
              <a:gd name="connsiteY2" fmla="*/ 0 h 1137642"/>
              <a:gd name="connsiteX3" fmla="*/ 1560607 w 1750218"/>
              <a:gd name="connsiteY3" fmla="*/ 0 h 1137642"/>
              <a:gd name="connsiteX4" fmla="*/ 1694682 w 1750218"/>
              <a:gd name="connsiteY4" fmla="*/ 55536 h 1137642"/>
              <a:gd name="connsiteX5" fmla="*/ 1750218 w 1750218"/>
              <a:gd name="connsiteY5" fmla="*/ 189611 h 1137642"/>
              <a:gd name="connsiteX6" fmla="*/ 1750218 w 1750218"/>
              <a:gd name="connsiteY6" fmla="*/ 948031 h 1137642"/>
              <a:gd name="connsiteX7" fmla="*/ 1694682 w 1750218"/>
              <a:gd name="connsiteY7" fmla="*/ 1082106 h 1137642"/>
              <a:gd name="connsiteX8" fmla="*/ 1560607 w 1750218"/>
              <a:gd name="connsiteY8" fmla="*/ 1137642 h 1137642"/>
              <a:gd name="connsiteX9" fmla="*/ 189611 w 1750218"/>
              <a:gd name="connsiteY9" fmla="*/ 1137642 h 1137642"/>
              <a:gd name="connsiteX10" fmla="*/ 55536 w 1750218"/>
              <a:gd name="connsiteY10" fmla="*/ 1082106 h 1137642"/>
              <a:gd name="connsiteX11" fmla="*/ 0 w 1750218"/>
              <a:gd name="connsiteY11" fmla="*/ 948031 h 1137642"/>
              <a:gd name="connsiteX12" fmla="*/ 0 w 1750218"/>
              <a:gd name="connsiteY12" fmla="*/ 189611 h 113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0218" h="1137642">
                <a:moveTo>
                  <a:pt x="0" y="189611"/>
                </a:moveTo>
                <a:cubicBezTo>
                  <a:pt x="0" y="139323"/>
                  <a:pt x="19977" y="91095"/>
                  <a:pt x="55536" y="55536"/>
                </a:cubicBezTo>
                <a:cubicBezTo>
                  <a:pt x="91095" y="19977"/>
                  <a:pt x="139323" y="0"/>
                  <a:pt x="189611" y="0"/>
                </a:cubicBezTo>
                <a:lnTo>
                  <a:pt x="1560607" y="0"/>
                </a:lnTo>
                <a:cubicBezTo>
                  <a:pt x="1610895" y="0"/>
                  <a:pt x="1659123" y="19977"/>
                  <a:pt x="1694682" y="55536"/>
                </a:cubicBezTo>
                <a:cubicBezTo>
                  <a:pt x="1730241" y="91095"/>
                  <a:pt x="1750218" y="139323"/>
                  <a:pt x="1750218" y="189611"/>
                </a:cubicBezTo>
                <a:lnTo>
                  <a:pt x="1750218" y="948031"/>
                </a:lnTo>
                <a:cubicBezTo>
                  <a:pt x="1750218" y="998319"/>
                  <a:pt x="1730241" y="1046547"/>
                  <a:pt x="1694682" y="1082106"/>
                </a:cubicBezTo>
                <a:cubicBezTo>
                  <a:pt x="1659123" y="1117665"/>
                  <a:pt x="1610895" y="1137642"/>
                  <a:pt x="1560607" y="1137642"/>
                </a:cubicBezTo>
                <a:lnTo>
                  <a:pt x="189611" y="1137642"/>
                </a:lnTo>
                <a:cubicBezTo>
                  <a:pt x="139323" y="1137642"/>
                  <a:pt x="91095" y="1117665"/>
                  <a:pt x="55536" y="1082106"/>
                </a:cubicBezTo>
                <a:cubicBezTo>
                  <a:pt x="19977" y="1046547"/>
                  <a:pt x="0" y="998319"/>
                  <a:pt x="0" y="948031"/>
                </a:cubicBezTo>
                <a:lnTo>
                  <a:pt x="0" y="18961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255" tIns="101255" rIns="101255" bIns="101255"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rPr>
              <a:t>Processors collect real time traffic data</a:t>
            </a:r>
            <a:endParaRPr lang="en-US" sz="1200" kern="1200" dirty="0"/>
          </a:p>
        </p:txBody>
      </p:sp>
      <p:sp>
        <p:nvSpPr>
          <p:cNvPr id="11" name="Freeform 10"/>
          <p:cNvSpPr/>
          <p:nvPr/>
        </p:nvSpPr>
        <p:spPr>
          <a:xfrm>
            <a:off x="2658109" y="1745727"/>
            <a:ext cx="4544563" cy="4544563"/>
          </a:xfrm>
          <a:custGeom>
            <a:avLst/>
            <a:gdLst/>
            <a:ahLst/>
            <a:cxnLst/>
            <a:rect l="0" t="0" r="0" b="0"/>
            <a:pathLst>
              <a:path>
                <a:moveTo>
                  <a:pt x="3381713" y="289247"/>
                </a:moveTo>
                <a:arcTo wR="2272281" hR="2272281" stAng="17953520" swAng="1211404"/>
              </a:path>
            </a:pathLst>
          </a:custGeom>
          <a:noFill/>
          <a:ln w="50800">
            <a:solidFill>
              <a:schemeClr val="bg2">
                <a:lumMod val="75000"/>
              </a:schemeClr>
            </a:solidFill>
            <a:tailEnd type="triangle"/>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6216349" y="2747014"/>
            <a:ext cx="1750218" cy="1137642"/>
          </a:xfrm>
          <a:custGeom>
            <a:avLst/>
            <a:gdLst>
              <a:gd name="connsiteX0" fmla="*/ 0 w 1750218"/>
              <a:gd name="connsiteY0" fmla="*/ 189611 h 1137642"/>
              <a:gd name="connsiteX1" fmla="*/ 55536 w 1750218"/>
              <a:gd name="connsiteY1" fmla="*/ 55536 h 1137642"/>
              <a:gd name="connsiteX2" fmla="*/ 189611 w 1750218"/>
              <a:gd name="connsiteY2" fmla="*/ 0 h 1137642"/>
              <a:gd name="connsiteX3" fmla="*/ 1560607 w 1750218"/>
              <a:gd name="connsiteY3" fmla="*/ 0 h 1137642"/>
              <a:gd name="connsiteX4" fmla="*/ 1694682 w 1750218"/>
              <a:gd name="connsiteY4" fmla="*/ 55536 h 1137642"/>
              <a:gd name="connsiteX5" fmla="*/ 1750218 w 1750218"/>
              <a:gd name="connsiteY5" fmla="*/ 189611 h 1137642"/>
              <a:gd name="connsiteX6" fmla="*/ 1750218 w 1750218"/>
              <a:gd name="connsiteY6" fmla="*/ 948031 h 1137642"/>
              <a:gd name="connsiteX7" fmla="*/ 1694682 w 1750218"/>
              <a:gd name="connsiteY7" fmla="*/ 1082106 h 1137642"/>
              <a:gd name="connsiteX8" fmla="*/ 1560607 w 1750218"/>
              <a:gd name="connsiteY8" fmla="*/ 1137642 h 1137642"/>
              <a:gd name="connsiteX9" fmla="*/ 189611 w 1750218"/>
              <a:gd name="connsiteY9" fmla="*/ 1137642 h 1137642"/>
              <a:gd name="connsiteX10" fmla="*/ 55536 w 1750218"/>
              <a:gd name="connsiteY10" fmla="*/ 1082106 h 1137642"/>
              <a:gd name="connsiteX11" fmla="*/ 0 w 1750218"/>
              <a:gd name="connsiteY11" fmla="*/ 948031 h 1137642"/>
              <a:gd name="connsiteX12" fmla="*/ 0 w 1750218"/>
              <a:gd name="connsiteY12" fmla="*/ 189611 h 113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0218" h="1137642">
                <a:moveTo>
                  <a:pt x="0" y="189611"/>
                </a:moveTo>
                <a:cubicBezTo>
                  <a:pt x="0" y="139323"/>
                  <a:pt x="19977" y="91095"/>
                  <a:pt x="55536" y="55536"/>
                </a:cubicBezTo>
                <a:cubicBezTo>
                  <a:pt x="91095" y="19977"/>
                  <a:pt x="139323" y="0"/>
                  <a:pt x="189611" y="0"/>
                </a:cubicBezTo>
                <a:lnTo>
                  <a:pt x="1560607" y="0"/>
                </a:lnTo>
                <a:cubicBezTo>
                  <a:pt x="1610895" y="0"/>
                  <a:pt x="1659123" y="19977"/>
                  <a:pt x="1694682" y="55536"/>
                </a:cubicBezTo>
                <a:cubicBezTo>
                  <a:pt x="1730241" y="91095"/>
                  <a:pt x="1750218" y="139323"/>
                  <a:pt x="1750218" y="189611"/>
                </a:cubicBezTo>
                <a:lnTo>
                  <a:pt x="1750218" y="948031"/>
                </a:lnTo>
                <a:cubicBezTo>
                  <a:pt x="1750218" y="998319"/>
                  <a:pt x="1730241" y="1046547"/>
                  <a:pt x="1694682" y="1082106"/>
                </a:cubicBezTo>
                <a:cubicBezTo>
                  <a:pt x="1659123" y="1117665"/>
                  <a:pt x="1610895" y="1137642"/>
                  <a:pt x="1560607" y="1137642"/>
                </a:cubicBezTo>
                <a:lnTo>
                  <a:pt x="189611" y="1137642"/>
                </a:lnTo>
                <a:cubicBezTo>
                  <a:pt x="139323" y="1137642"/>
                  <a:pt x="91095" y="1117665"/>
                  <a:pt x="55536" y="1082106"/>
                </a:cubicBezTo>
                <a:cubicBezTo>
                  <a:pt x="19977" y="1046547"/>
                  <a:pt x="0" y="998319"/>
                  <a:pt x="0" y="948031"/>
                </a:cubicBezTo>
                <a:lnTo>
                  <a:pt x="0" y="18961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255" tIns="101255" rIns="101255" bIns="101255"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rPr>
              <a:t>Processors optimize corridor  progression (offsets and cycle)</a:t>
            </a:r>
            <a:endParaRPr lang="en-US" sz="1200" kern="1200" dirty="0"/>
          </a:p>
        </p:txBody>
      </p:sp>
      <p:sp>
        <p:nvSpPr>
          <p:cNvPr id="13" name="Freeform 12"/>
          <p:cNvSpPr/>
          <p:nvPr/>
        </p:nvSpPr>
        <p:spPr>
          <a:xfrm>
            <a:off x="2689703" y="1932137"/>
            <a:ext cx="4544563" cy="4544563"/>
          </a:xfrm>
          <a:custGeom>
            <a:avLst/>
            <a:gdLst/>
            <a:ahLst/>
            <a:cxnLst/>
            <a:rect l="0" t="0" r="0" b="0"/>
            <a:pathLst>
              <a:path>
                <a:moveTo>
                  <a:pt x="4541111" y="2147078"/>
                </a:moveTo>
                <a:arcTo wR="2272281" hR="2272281" stAng="21410483" swAng="1290985"/>
              </a:path>
            </a:pathLst>
          </a:custGeom>
          <a:noFill/>
          <a:ln w="50800">
            <a:solidFill>
              <a:schemeClr val="bg2">
                <a:lumMod val="75000"/>
              </a:schemeClr>
            </a:solidFill>
            <a:tailEnd type="triangle"/>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5672255" y="5066467"/>
            <a:ext cx="1750218" cy="1137642"/>
          </a:xfrm>
          <a:custGeom>
            <a:avLst/>
            <a:gdLst>
              <a:gd name="connsiteX0" fmla="*/ 0 w 1750218"/>
              <a:gd name="connsiteY0" fmla="*/ 189611 h 1137642"/>
              <a:gd name="connsiteX1" fmla="*/ 55536 w 1750218"/>
              <a:gd name="connsiteY1" fmla="*/ 55536 h 1137642"/>
              <a:gd name="connsiteX2" fmla="*/ 189611 w 1750218"/>
              <a:gd name="connsiteY2" fmla="*/ 0 h 1137642"/>
              <a:gd name="connsiteX3" fmla="*/ 1560607 w 1750218"/>
              <a:gd name="connsiteY3" fmla="*/ 0 h 1137642"/>
              <a:gd name="connsiteX4" fmla="*/ 1694682 w 1750218"/>
              <a:gd name="connsiteY4" fmla="*/ 55536 h 1137642"/>
              <a:gd name="connsiteX5" fmla="*/ 1750218 w 1750218"/>
              <a:gd name="connsiteY5" fmla="*/ 189611 h 1137642"/>
              <a:gd name="connsiteX6" fmla="*/ 1750218 w 1750218"/>
              <a:gd name="connsiteY6" fmla="*/ 948031 h 1137642"/>
              <a:gd name="connsiteX7" fmla="*/ 1694682 w 1750218"/>
              <a:gd name="connsiteY7" fmla="*/ 1082106 h 1137642"/>
              <a:gd name="connsiteX8" fmla="*/ 1560607 w 1750218"/>
              <a:gd name="connsiteY8" fmla="*/ 1137642 h 1137642"/>
              <a:gd name="connsiteX9" fmla="*/ 189611 w 1750218"/>
              <a:gd name="connsiteY9" fmla="*/ 1137642 h 1137642"/>
              <a:gd name="connsiteX10" fmla="*/ 55536 w 1750218"/>
              <a:gd name="connsiteY10" fmla="*/ 1082106 h 1137642"/>
              <a:gd name="connsiteX11" fmla="*/ 0 w 1750218"/>
              <a:gd name="connsiteY11" fmla="*/ 948031 h 1137642"/>
              <a:gd name="connsiteX12" fmla="*/ 0 w 1750218"/>
              <a:gd name="connsiteY12" fmla="*/ 189611 h 113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0218" h="1137642">
                <a:moveTo>
                  <a:pt x="0" y="189611"/>
                </a:moveTo>
                <a:cubicBezTo>
                  <a:pt x="0" y="139323"/>
                  <a:pt x="19977" y="91095"/>
                  <a:pt x="55536" y="55536"/>
                </a:cubicBezTo>
                <a:cubicBezTo>
                  <a:pt x="91095" y="19977"/>
                  <a:pt x="139323" y="0"/>
                  <a:pt x="189611" y="0"/>
                </a:cubicBezTo>
                <a:lnTo>
                  <a:pt x="1560607" y="0"/>
                </a:lnTo>
                <a:cubicBezTo>
                  <a:pt x="1610895" y="0"/>
                  <a:pt x="1659123" y="19977"/>
                  <a:pt x="1694682" y="55536"/>
                </a:cubicBezTo>
                <a:cubicBezTo>
                  <a:pt x="1730241" y="91095"/>
                  <a:pt x="1750218" y="139323"/>
                  <a:pt x="1750218" y="189611"/>
                </a:cubicBezTo>
                <a:lnTo>
                  <a:pt x="1750218" y="948031"/>
                </a:lnTo>
                <a:cubicBezTo>
                  <a:pt x="1750218" y="998319"/>
                  <a:pt x="1730241" y="1046547"/>
                  <a:pt x="1694682" y="1082106"/>
                </a:cubicBezTo>
                <a:cubicBezTo>
                  <a:pt x="1659123" y="1117665"/>
                  <a:pt x="1610895" y="1137642"/>
                  <a:pt x="1560607" y="1137642"/>
                </a:cubicBezTo>
                <a:lnTo>
                  <a:pt x="189611" y="1137642"/>
                </a:lnTo>
                <a:cubicBezTo>
                  <a:pt x="139323" y="1137642"/>
                  <a:pt x="91095" y="1117665"/>
                  <a:pt x="55536" y="1082106"/>
                </a:cubicBezTo>
                <a:cubicBezTo>
                  <a:pt x="19977" y="1046547"/>
                  <a:pt x="0" y="998319"/>
                  <a:pt x="0" y="948031"/>
                </a:cubicBezTo>
                <a:lnTo>
                  <a:pt x="0" y="18961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255" tIns="101255" rIns="101255" bIns="101255"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rPr>
              <a:t>Processors optimize phases at individual intersections (phasing scheme)</a:t>
            </a:r>
            <a:endParaRPr lang="en-US" sz="1200" kern="1200" dirty="0"/>
          </a:p>
        </p:txBody>
      </p:sp>
      <p:sp>
        <p:nvSpPr>
          <p:cNvPr id="15" name="Freeform 14"/>
          <p:cNvSpPr/>
          <p:nvPr/>
        </p:nvSpPr>
        <p:spPr>
          <a:xfrm>
            <a:off x="2627675" y="1707209"/>
            <a:ext cx="4544563" cy="4544563"/>
          </a:xfrm>
          <a:custGeom>
            <a:avLst/>
            <a:gdLst/>
            <a:ahLst/>
            <a:cxnLst/>
            <a:rect l="0" t="0" r="0" b="0"/>
            <a:pathLst>
              <a:path>
                <a:moveTo>
                  <a:pt x="2751861" y="4493377"/>
                </a:moveTo>
                <a:arcTo wR="2272281" hR="2272281" stAng="4668944" swAng="1428883"/>
              </a:path>
            </a:pathLst>
          </a:custGeom>
          <a:noFill/>
          <a:ln w="50800">
            <a:solidFill>
              <a:schemeClr val="bg2">
                <a:lumMod val="75000"/>
              </a:schemeClr>
            </a:solidFill>
            <a:tailEnd type="triangle"/>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2398132" y="5056417"/>
            <a:ext cx="1750218" cy="1137642"/>
          </a:xfrm>
          <a:custGeom>
            <a:avLst/>
            <a:gdLst>
              <a:gd name="connsiteX0" fmla="*/ 0 w 1750218"/>
              <a:gd name="connsiteY0" fmla="*/ 189611 h 1137642"/>
              <a:gd name="connsiteX1" fmla="*/ 55536 w 1750218"/>
              <a:gd name="connsiteY1" fmla="*/ 55536 h 1137642"/>
              <a:gd name="connsiteX2" fmla="*/ 189611 w 1750218"/>
              <a:gd name="connsiteY2" fmla="*/ 0 h 1137642"/>
              <a:gd name="connsiteX3" fmla="*/ 1560607 w 1750218"/>
              <a:gd name="connsiteY3" fmla="*/ 0 h 1137642"/>
              <a:gd name="connsiteX4" fmla="*/ 1694682 w 1750218"/>
              <a:gd name="connsiteY4" fmla="*/ 55536 h 1137642"/>
              <a:gd name="connsiteX5" fmla="*/ 1750218 w 1750218"/>
              <a:gd name="connsiteY5" fmla="*/ 189611 h 1137642"/>
              <a:gd name="connsiteX6" fmla="*/ 1750218 w 1750218"/>
              <a:gd name="connsiteY6" fmla="*/ 948031 h 1137642"/>
              <a:gd name="connsiteX7" fmla="*/ 1694682 w 1750218"/>
              <a:gd name="connsiteY7" fmla="*/ 1082106 h 1137642"/>
              <a:gd name="connsiteX8" fmla="*/ 1560607 w 1750218"/>
              <a:gd name="connsiteY8" fmla="*/ 1137642 h 1137642"/>
              <a:gd name="connsiteX9" fmla="*/ 189611 w 1750218"/>
              <a:gd name="connsiteY9" fmla="*/ 1137642 h 1137642"/>
              <a:gd name="connsiteX10" fmla="*/ 55536 w 1750218"/>
              <a:gd name="connsiteY10" fmla="*/ 1082106 h 1137642"/>
              <a:gd name="connsiteX11" fmla="*/ 0 w 1750218"/>
              <a:gd name="connsiteY11" fmla="*/ 948031 h 1137642"/>
              <a:gd name="connsiteX12" fmla="*/ 0 w 1750218"/>
              <a:gd name="connsiteY12" fmla="*/ 189611 h 113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0218" h="1137642">
                <a:moveTo>
                  <a:pt x="0" y="189611"/>
                </a:moveTo>
                <a:cubicBezTo>
                  <a:pt x="0" y="139323"/>
                  <a:pt x="19977" y="91095"/>
                  <a:pt x="55536" y="55536"/>
                </a:cubicBezTo>
                <a:cubicBezTo>
                  <a:pt x="91095" y="19977"/>
                  <a:pt x="139323" y="0"/>
                  <a:pt x="189611" y="0"/>
                </a:cubicBezTo>
                <a:lnTo>
                  <a:pt x="1560607" y="0"/>
                </a:lnTo>
                <a:cubicBezTo>
                  <a:pt x="1610895" y="0"/>
                  <a:pt x="1659123" y="19977"/>
                  <a:pt x="1694682" y="55536"/>
                </a:cubicBezTo>
                <a:cubicBezTo>
                  <a:pt x="1730241" y="91095"/>
                  <a:pt x="1750218" y="139323"/>
                  <a:pt x="1750218" y="189611"/>
                </a:cubicBezTo>
                <a:lnTo>
                  <a:pt x="1750218" y="948031"/>
                </a:lnTo>
                <a:cubicBezTo>
                  <a:pt x="1750218" y="998319"/>
                  <a:pt x="1730241" y="1046547"/>
                  <a:pt x="1694682" y="1082106"/>
                </a:cubicBezTo>
                <a:cubicBezTo>
                  <a:pt x="1659123" y="1117665"/>
                  <a:pt x="1610895" y="1137642"/>
                  <a:pt x="1560607" y="1137642"/>
                </a:cubicBezTo>
                <a:lnTo>
                  <a:pt x="189611" y="1137642"/>
                </a:lnTo>
                <a:cubicBezTo>
                  <a:pt x="139323" y="1137642"/>
                  <a:pt x="91095" y="1117665"/>
                  <a:pt x="55536" y="1082106"/>
                </a:cubicBezTo>
                <a:cubicBezTo>
                  <a:pt x="19977" y="1046547"/>
                  <a:pt x="0" y="998319"/>
                  <a:pt x="0" y="948031"/>
                </a:cubicBezTo>
                <a:lnTo>
                  <a:pt x="0" y="18961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255" tIns="101255" rIns="101255" bIns="101255"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rPr>
              <a:t>Processors optimize phasing schemes to satisfy corridor progression (splits)</a:t>
            </a:r>
            <a:endParaRPr lang="en-US" sz="1200" kern="1200" dirty="0"/>
          </a:p>
        </p:txBody>
      </p:sp>
      <p:sp>
        <p:nvSpPr>
          <p:cNvPr id="17" name="Freeform 16"/>
          <p:cNvSpPr/>
          <p:nvPr/>
        </p:nvSpPr>
        <p:spPr>
          <a:xfrm>
            <a:off x="2619568" y="1969197"/>
            <a:ext cx="4544563" cy="4544563"/>
          </a:xfrm>
          <a:custGeom>
            <a:avLst/>
            <a:gdLst/>
            <a:ahLst/>
            <a:cxnLst/>
            <a:rect l="0" t="0" r="0" b="0"/>
            <a:pathLst>
              <a:path>
                <a:moveTo>
                  <a:pt x="100664" y="2941120"/>
                </a:moveTo>
                <a:arcTo wR="2272281" hR="2272281" stAng="9772898" swAng="1277742"/>
              </a:path>
            </a:pathLst>
          </a:custGeom>
          <a:noFill/>
          <a:ln w="50800">
            <a:solidFill>
              <a:schemeClr val="bg2">
                <a:lumMod val="75000"/>
              </a:schemeClr>
            </a:solidFill>
            <a:tailEnd type="triangle"/>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1894213" y="2747014"/>
            <a:ext cx="1750218" cy="1137642"/>
          </a:xfrm>
          <a:custGeom>
            <a:avLst/>
            <a:gdLst>
              <a:gd name="connsiteX0" fmla="*/ 0 w 1750218"/>
              <a:gd name="connsiteY0" fmla="*/ 189611 h 1137642"/>
              <a:gd name="connsiteX1" fmla="*/ 55536 w 1750218"/>
              <a:gd name="connsiteY1" fmla="*/ 55536 h 1137642"/>
              <a:gd name="connsiteX2" fmla="*/ 189611 w 1750218"/>
              <a:gd name="connsiteY2" fmla="*/ 0 h 1137642"/>
              <a:gd name="connsiteX3" fmla="*/ 1560607 w 1750218"/>
              <a:gd name="connsiteY3" fmla="*/ 0 h 1137642"/>
              <a:gd name="connsiteX4" fmla="*/ 1694682 w 1750218"/>
              <a:gd name="connsiteY4" fmla="*/ 55536 h 1137642"/>
              <a:gd name="connsiteX5" fmla="*/ 1750218 w 1750218"/>
              <a:gd name="connsiteY5" fmla="*/ 189611 h 1137642"/>
              <a:gd name="connsiteX6" fmla="*/ 1750218 w 1750218"/>
              <a:gd name="connsiteY6" fmla="*/ 948031 h 1137642"/>
              <a:gd name="connsiteX7" fmla="*/ 1694682 w 1750218"/>
              <a:gd name="connsiteY7" fmla="*/ 1082106 h 1137642"/>
              <a:gd name="connsiteX8" fmla="*/ 1560607 w 1750218"/>
              <a:gd name="connsiteY8" fmla="*/ 1137642 h 1137642"/>
              <a:gd name="connsiteX9" fmla="*/ 189611 w 1750218"/>
              <a:gd name="connsiteY9" fmla="*/ 1137642 h 1137642"/>
              <a:gd name="connsiteX10" fmla="*/ 55536 w 1750218"/>
              <a:gd name="connsiteY10" fmla="*/ 1082106 h 1137642"/>
              <a:gd name="connsiteX11" fmla="*/ 0 w 1750218"/>
              <a:gd name="connsiteY11" fmla="*/ 948031 h 1137642"/>
              <a:gd name="connsiteX12" fmla="*/ 0 w 1750218"/>
              <a:gd name="connsiteY12" fmla="*/ 189611 h 113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0218" h="1137642">
                <a:moveTo>
                  <a:pt x="0" y="189611"/>
                </a:moveTo>
                <a:cubicBezTo>
                  <a:pt x="0" y="139323"/>
                  <a:pt x="19977" y="91095"/>
                  <a:pt x="55536" y="55536"/>
                </a:cubicBezTo>
                <a:cubicBezTo>
                  <a:pt x="91095" y="19977"/>
                  <a:pt x="139323" y="0"/>
                  <a:pt x="189611" y="0"/>
                </a:cubicBezTo>
                <a:lnTo>
                  <a:pt x="1560607" y="0"/>
                </a:lnTo>
                <a:cubicBezTo>
                  <a:pt x="1610895" y="0"/>
                  <a:pt x="1659123" y="19977"/>
                  <a:pt x="1694682" y="55536"/>
                </a:cubicBezTo>
                <a:cubicBezTo>
                  <a:pt x="1730241" y="91095"/>
                  <a:pt x="1750218" y="139323"/>
                  <a:pt x="1750218" y="189611"/>
                </a:cubicBezTo>
                <a:lnTo>
                  <a:pt x="1750218" y="948031"/>
                </a:lnTo>
                <a:cubicBezTo>
                  <a:pt x="1750218" y="998319"/>
                  <a:pt x="1730241" y="1046547"/>
                  <a:pt x="1694682" y="1082106"/>
                </a:cubicBezTo>
                <a:cubicBezTo>
                  <a:pt x="1659123" y="1117665"/>
                  <a:pt x="1610895" y="1137642"/>
                  <a:pt x="1560607" y="1137642"/>
                </a:cubicBezTo>
                <a:lnTo>
                  <a:pt x="189611" y="1137642"/>
                </a:lnTo>
                <a:cubicBezTo>
                  <a:pt x="139323" y="1137642"/>
                  <a:pt x="91095" y="1117665"/>
                  <a:pt x="55536" y="1082106"/>
                </a:cubicBezTo>
                <a:cubicBezTo>
                  <a:pt x="19977" y="1046547"/>
                  <a:pt x="0" y="998319"/>
                  <a:pt x="0" y="948031"/>
                </a:cubicBezTo>
                <a:lnTo>
                  <a:pt x="0" y="18961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255" tIns="101255" rIns="101255" bIns="101255"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rPr>
              <a:t>Processors implement optimized timing plan</a:t>
            </a:r>
            <a:endParaRPr lang="en-US" sz="1200" kern="1200" dirty="0"/>
          </a:p>
        </p:txBody>
      </p:sp>
      <p:sp>
        <p:nvSpPr>
          <p:cNvPr id="19" name="Freeform 18"/>
          <p:cNvSpPr/>
          <p:nvPr/>
        </p:nvSpPr>
        <p:spPr>
          <a:xfrm>
            <a:off x="2658109" y="1745727"/>
            <a:ext cx="4544563" cy="4544563"/>
          </a:xfrm>
          <a:custGeom>
            <a:avLst/>
            <a:gdLst/>
            <a:ahLst/>
            <a:cxnLst/>
            <a:rect l="0" t="0" r="0" b="0"/>
            <a:pathLst>
              <a:path>
                <a:moveTo>
                  <a:pt x="546605" y="794003"/>
                </a:moveTo>
                <a:arcTo wR="2272281" hR="2272281" stAng="13235076" swAng="1211404"/>
              </a:path>
            </a:pathLst>
          </a:custGeom>
          <a:noFill/>
          <a:ln w="50800">
            <a:solidFill>
              <a:schemeClr val="bg2">
                <a:lumMod val="75000"/>
              </a:schemeClr>
            </a:solidFill>
            <a:tailEnd type="triangle"/>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3" name="Group 4"/>
          <p:cNvGrpSpPr/>
          <p:nvPr/>
        </p:nvGrpSpPr>
        <p:grpSpPr>
          <a:xfrm>
            <a:off x="7672504" y="6540427"/>
            <a:ext cx="1421255" cy="297477"/>
            <a:chOff x="5288702" y="5552911"/>
            <a:chExt cx="3650562" cy="764084"/>
          </a:xfrm>
        </p:grpSpPr>
        <p:pic>
          <p:nvPicPr>
            <p:cNvPr id="6" name="Picture 2"/>
            <p:cNvPicPr>
              <a:picLocks noChangeAspect="1" noChangeArrowheads="1"/>
            </p:cNvPicPr>
            <p:nvPr/>
          </p:nvPicPr>
          <p:blipFill>
            <a:blip r:embed="rId2"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20" name="Picture 2"/>
          <p:cNvPicPr>
            <a:picLocks noChangeAspect="1" noChangeArrowheads="1"/>
          </p:cNvPicPr>
          <p:nvPr/>
        </p:nvPicPr>
        <p:blipFill>
          <a:blip r:embed="rId4"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sp>
        <p:nvSpPr>
          <p:cNvPr id="9" name="Title 8"/>
          <p:cNvSpPr>
            <a:spLocks noGrp="1"/>
          </p:cNvSpPr>
          <p:nvPr>
            <p:ph type="title"/>
          </p:nvPr>
        </p:nvSpPr>
        <p:spPr>
          <a:xfrm>
            <a:off x="5860474" y="6467620"/>
            <a:ext cx="872836" cy="390380"/>
          </a:xfrm>
        </p:spPr>
        <p:txBody>
          <a:bodyPr>
            <a:normAutofit/>
          </a:bodyPr>
          <a:lstStyle/>
          <a:p>
            <a:r>
              <a:rPr lang="en-US" sz="1200" dirty="0" smtClean="0"/>
              <a:t>Go Back</a:t>
            </a:r>
            <a:endParaRPr lang="en-US" sz="1200" dirty="0"/>
          </a:p>
        </p:txBody>
      </p:sp>
      <p:sp>
        <p:nvSpPr>
          <p:cNvPr id="11" name="Action Button: Back or Previous 10">
            <a:hlinkClick r:id="rId5" action="ppaction://hlinksldjump" highlightClick="1"/>
          </p:cNvPr>
          <p:cNvSpPr/>
          <p:nvPr/>
        </p:nvSpPr>
        <p:spPr>
          <a:xfrm>
            <a:off x="5368776" y="6396742"/>
            <a:ext cx="450134" cy="43974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457200" y="274638"/>
            <a:ext cx="8229600" cy="598198"/>
          </a:xfrm>
          <a:prstGeom prst="rect">
            <a:avLst/>
          </a:prstGeom>
        </p:spPr>
        <p:txBody>
          <a:bodyPr vert="horz" rtlCol="0" anchor="ctr">
            <a:normAutofit fontScale="92500" lnSpcReduction="2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Plans</a:t>
            </a:r>
            <a:endParaRPr kumimoji="0" lang="en-US" sz="41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pic>
        <p:nvPicPr>
          <p:cNvPr id="16" name="Content Placeholder 9" descr="10_10th  23rd.jpg"/>
          <p:cNvPicPr>
            <a:picLocks noGrp="1" noChangeAspect="1"/>
          </p:cNvPicPr>
          <p:nvPr>
            <p:ph idx="1"/>
          </p:nvPr>
        </p:nvPicPr>
        <p:blipFill>
          <a:blip r:embed="rId6" cstate="print"/>
          <a:stretch>
            <a:fillRect/>
          </a:stretch>
        </p:blipFill>
        <p:spPr>
          <a:xfrm>
            <a:off x="363682" y="857682"/>
            <a:ext cx="8530936" cy="5470381"/>
          </a:xfrm>
          <a:prstGeom prst="rect">
            <a:avLst/>
          </a:prstGeom>
          <a:ln>
            <a:solidFill>
              <a:schemeClr val="tx1"/>
            </a:solidFill>
          </a:ln>
        </p:spPr>
      </p:pic>
      <p:pic>
        <p:nvPicPr>
          <p:cNvPr id="10" name="Picture 2"/>
          <p:cNvPicPr>
            <a:picLocks noChangeAspect="1" noChangeArrowheads="1"/>
          </p:cNvPicPr>
          <p:nvPr/>
        </p:nvPicPr>
        <p:blipFill>
          <a:blip r:embed="rId7"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advClick="0">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sp>
        <p:nvSpPr>
          <p:cNvPr id="9" name="Title 8"/>
          <p:cNvSpPr>
            <a:spLocks noGrp="1"/>
          </p:cNvSpPr>
          <p:nvPr>
            <p:ph type="title"/>
          </p:nvPr>
        </p:nvSpPr>
        <p:spPr>
          <a:xfrm>
            <a:off x="5860474" y="6467620"/>
            <a:ext cx="872836" cy="390380"/>
          </a:xfrm>
        </p:spPr>
        <p:txBody>
          <a:bodyPr>
            <a:normAutofit/>
          </a:bodyPr>
          <a:lstStyle/>
          <a:p>
            <a:r>
              <a:rPr lang="en-US" sz="1200" dirty="0" smtClean="0"/>
              <a:t>Go Back</a:t>
            </a:r>
            <a:endParaRPr lang="en-US" sz="1200" dirty="0"/>
          </a:p>
        </p:txBody>
      </p:sp>
      <p:sp>
        <p:nvSpPr>
          <p:cNvPr id="11" name="Action Button: Back or Previous 10">
            <a:hlinkClick r:id="rId5" action="ppaction://hlinksldjump" highlightClick="1"/>
          </p:cNvPr>
          <p:cNvSpPr/>
          <p:nvPr/>
        </p:nvSpPr>
        <p:spPr>
          <a:xfrm>
            <a:off x="5368776" y="6396742"/>
            <a:ext cx="450134" cy="43974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22" name="Picture 2" descr="C:\Users\15989\Desktop\Greeley Adaptive\IMG_20120416_150103.jpg"/>
          <p:cNvPicPr>
            <a:picLocks noChangeAspect="1" noChangeArrowheads="1"/>
          </p:cNvPicPr>
          <p:nvPr/>
        </p:nvPicPr>
        <p:blipFill>
          <a:blip r:embed="rId6" cstate="print"/>
          <a:srcRect/>
          <a:stretch>
            <a:fillRect/>
          </a:stretch>
        </p:blipFill>
        <p:spPr bwMode="auto">
          <a:xfrm>
            <a:off x="199524" y="960264"/>
            <a:ext cx="3657600" cy="2743200"/>
          </a:xfrm>
          <a:prstGeom prst="rect">
            <a:avLst/>
          </a:prstGeom>
          <a:noFill/>
        </p:spPr>
      </p:pic>
      <p:sp>
        <p:nvSpPr>
          <p:cNvPr id="12" name="Title 1"/>
          <p:cNvSpPr txBox="1">
            <a:spLocks/>
          </p:cNvSpPr>
          <p:nvPr/>
        </p:nvSpPr>
        <p:spPr>
          <a:xfrm>
            <a:off x="457200" y="274638"/>
            <a:ext cx="8229600" cy="598198"/>
          </a:xfrm>
          <a:prstGeom prst="rect">
            <a:avLst/>
          </a:prstGeom>
        </p:spPr>
        <p:txBody>
          <a:bodyPr vert="horz" rtlCol="0" anchor="ctr">
            <a:normAutofit fontScale="92500" lnSpcReduction="2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Concrete work</a:t>
            </a:r>
            <a:endParaRPr kumimoji="0" lang="en-US" sz="41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pic>
        <p:nvPicPr>
          <p:cNvPr id="81924" name="Picture 4" descr="C:\Users\15989\Desktop\Greeley Adaptive\IMG_20120425_111837.jpg"/>
          <p:cNvPicPr>
            <a:picLocks noChangeAspect="1" noChangeArrowheads="1"/>
          </p:cNvPicPr>
          <p:nvPr/>
        </p:nvPicPr>
        <p:blipFill>
          <a:blip r:embed="rId7" cstate="print"/>
          <a:srcRect/>
          <a:stretch>
            <a:fillRect/>
          </a:stretch>
        </p:blipFill>
        <p:spPr bwMode="auto">
          <a:xfrm>
            <a:off x="203509" y="3588645"/>
            <a:ext cx="3657600" cy="2743200"/>
          </a:xfrm>
          <a:prstGeom prst="rect">
            <a:avLst/>
          </a:prstGeom>
          <a:noFill/>
        </p:spPr>
      </p:pic>
      <p:pic>
        <p:nvPicPr>
          <p:cNvPr id="81925" name="Picture 5" descr="C:\Users\15989\Desktop\Greeley Adaptive\P4190237.JPG"/>
          <p:cNvPicPr>
            <a:picLocks noChangeAspect="1" noChangeArrowheads="1"/>
          </p:cNvPicPr>
          <p:nvPr/>
        </p:nvPicPr>
        <p:blipFill>
          <a:blip r:embed="rId8" cstate="print"/>
          <a:srcRect/>
          <a:stretch>
            <a:fillRect/>
          </a:stretch>
        </p:blipFill>
        <p:spPr bwMode="auto">
          <a:xfrm>
            <a:off x="5247409" y="963693"/>
            <a:ext cx="3657600" cy="2743200"/>
          </a:xfrm>
          <a:prstGeom prst="rect">
            <a:avLst/>
          </a:prstGeom>
          <a:noFill/>
        </p:spPr>
      </p:pic>
      <p:pic>
        <p:nvPicPr>
          <p:cNvPr id="14" name="Picture 3" descr="C:\Users\15989\Desktop\Greeley Adaptive\P4060195.JPG"/>
          <p:cNvPicPr>
            <a:picLocks noChangeAspect="1" noChangeArrowheads="1"/>
          </p:cNvPicPr>
          <p:nvPr/>
        </p:nvPicPr>
        <p:blipFill>
          <a:blip r:embed="rId9" cstate="print"/>
          <a:srcRect/>
          <a:stretch>
            <a:fillRect/>
          </a:stretch>
        </p:blipFill>
        <p:spPr bwMode="auto">
          <a:xfrm>
            <a:off x="5247409" y="3607894"/>
            <a:ext cx="3657600" cy="2743200"/>
          </a:xfrm>
          <a:prstGeom prst="rect">
            <a:avLst/>
          </a:prstGeom>
          <a:noFill/>
        </p:spPr>
      </p:pic>
      <p:pic>
        <p:nvPicPr>
          <p:cNvPr id="81923" name="Picture 3" descr="C:\Users\15989\Desktop\Greeley Adaptive\IMG_20120416_152305.jpg"/>
          <p:cNvPicPr>
            <a:picLocks noChangeAspect="1" noChangeArrowheads="1"/>
          </p:cNvPicPr>
          <p:nvPr/>
        </p:nvPicPr>
        <p:blipFill>
          <a:blip r:embed="rId10" cstate="print"/>
          <a:srcRect/>
          <a:stretch>
            <a:fillRect/>
          </a:stretch>
        </p:blipFill>
        <p:spPr bwMode="auto">
          <a:xfrm>
            <a:off x="2762982" y="2171702"/>
            <a:ext cx="3657600" cy="2743200"/>
          </a:xfrm>
          <a:prstGeom prst="rect">
            <a:avLst/>
          </a:prstGeom>
          <a:noFill/>
        </p:spPr>
      </p:pic>
      <p:pic>
        <p:nvPicPr>
          <p:cNvPr id="13" name="Picture 2"/>
          <p:cNvPicPr>
            <a:picLocks noChangeAspect="1" noChangeArrowheads="1"/>
          </p:cNvPicPr>
          <p:nvPr/>
        </p:nvPicPr>
        <p:blipFill>
          <a:blip r:embed="rId11"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advClick="0">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sp>
        <p:nvSpPr>
          <p:cNvPr id="9" name="Title 8"/>
          <p:cNvSpPr>
            <a:spLocks noGrp="1"/>
          </p:cNvSpPr>
          <p:nvPr>
            <p:ph type="title"/>
          </p:nvPr>
        </p:nvSpPr>
        <p:spPr>
          <a:xfrm>
            <a:off x="5860474" y="6467620"/>
            <a:ext cx="872836" cy="390380"/>
          </a:xfrm>
        </p:spPr>
        <p:txBody>
          <a:bodyPr>
            <a:normAutofit/>
          </a:bodyPr>
          <a:lstStyle/>
          <a:p>
            <a:r>
              <a:rPr lang="en-US" sz="1200" dirty="0" smtClean="0"/>
              <a:t>Go Back</a:t>
            </a:r>
            <a:endParaRPr lang="en-US" sz="1200" dirty="0"/>
          </a:p>
        </p:txBody>
      </p:sp>
      <p:sp>
        <p:nvSpPr>
          <p:cNvPr id="11" name="Action Button: Back or Previous 10">
            <a:hlinkClick r:id="rId5" action="ppaction://hlinksldjump" highlightClick="1"/>
          </p:cNvPr>
          <p:cNvSpPr/>
          <p:nvPr/>
        </p:nvSpPr>
        <p:spPr>
          <a:xfrm>
            <a:off x="5368776" y="6396742"/>
            <a:ext cx="450134" cy="43974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457200" y="274638"/>
            <a:ext cx="8229600" cy="598198"/>
          </a:xfrm>
          <a:prstGeom prst="rect">
            <a:avLst/>
          </a:prstGeom>
        </p:spPr>
        <p:txBody>
          <a:bodyPr vert="horz" rtlCol="0" anchor="ctr">
            <a:normAutofit fontScale="92500" lnSpcReduction="2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Gas line</a:t>
            </a:r>
            <a:endParaRPr kumimoji="0" lang="en-US" sz="41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pic>
        <p:nvPicPr>
          <p:cNvPr id="82947" name="Picture 3" descr="C:\Users\15989\Desktop\Greeley Adaptive\P1010320.JPG"/>
          <p:cNvPicPr>
            <a:picLocks noChangeAspect="1" noChangeArrowheads="1"/>
          </p:cNvPicPr>
          <p:nvPr/>
        </p:nvPicPr>
        <p:blipFill>
          <a:blip r:embed="rId6" cstate="print"/>
          <a:srcRect/>
          <a:stretch>
            <a:fillRect/>
          </a:stretch>
        </p:blipFill>
        <p:spPr bwMode="auto">
          <a:xfrm>
            <a:off x="5486725" y="3543299"/>
            <a:ext cx="3657275" cy="2743200"/>
          </a:xfrm>
          <a:prstGeom prst="rect">
            <a:avLst/>
          </a:prstGeom>
          <a:noFill/>
        </p:spPr>
      </p:pic>
      <p:pic>
        <p:nvPicPr>
          <p:cNvPr id="82946" name="Picture 2" descr="C:\Users\15989\Desktop\Greeley Adaptive\P1010309.JPG"/>
          <p:cNvPicPr>
            <a:picLocks noChangeAspect="1" noChangeArrowheads="1"/>
          </p:cNvPicPr>
          <p:nvPr/>
        </p:nvPicPr>
        <p:blipFill>
          <a:blip r:embed="rId7" cstate="print"/>
          <a:srcRect/>
          <a:stretch>
            <a:fillRect/>
          </a:stretch>
        </p:blipFill>
        <p:spPr bwMode="auto">
          <a:xfrm>
            <a:off x="2879723" y="2286000"/>
            <a:ext cx="3657276" cy="2743200"/>
          </a:xfrm>
          <a:prstGeom prst="rect">
            <a:avLst/>
          </a:prstGeom>
          <a:noFill/>
        </p:spPr>
      </p:pic>
      <p:pic>
        <p:nvPicPr>
          <p:cNvPr id="82948" name="Picture 4" descr="D:\Gas Line\P1010272.JPG"/>
          <p:cNvPicPr>
            <a:picLocks noChangeAspect="1" noChangeArrowheads="1"/>
          </p:cNvPicPr>
          <p:nvPr/>
        </p:nvPicPr>
        <p:blipFill>
          <a:blip r:embed="rId8" cstate="print"/>
          <a:srcRect/>
          <a:stretch>
            <a:fillRect/>
          </a:stretch>
        </p:blipFill>
        <p:spPr bwMode="auto">
          <a:xfrm>
            <a:off x="208395" y="1056842"/>
            <a:ext cx="3657276" cy="2743200"/>
          </a:xfrm>
          <a:prstGeom prst="rect">
            <a:avLst/>
          </a:prstGeom>
          <a:noFill/>
        </p:spPr>
      </p:pic>
      <p:pic>
        <p:nvPicPr>
          <p:cNvPr id="13" name="Picture 2"/>
          <p:cNvPicPr>
            <a:picLocks noChangeAspect="1" noChangeArrowheads="1"/>
          </p:cNvPicPr>
          <p:nvPr/>
        </p:nvPicPr>
        <p:blipFill>
          <a:blip r:embed="rId9"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advClick="0">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Adaptive signal timing is providing immediate benefits to customers</a:t>
            </a:r>
            <a:endParaRPr lang="en-US" dirty="0"/>
          </a:p>
        </p:txBody>
      </p:sp>
      <p:sp>
        <p:nvSpPr>
          <p:cNvPr id="10" name="Content Placeholder 2"/>
          <p:cNvSpPr txBox="1">
            <a:spLocks/>
          </p:cNvSpPr>
          <p:nvPr/>
        </p:nvSpPr>
        <p:spPr bwMode="auto">
          <a:xfrm>
            <a:off x="760343" y="4841965"/>
            <a:ext cx="3155428" cy="17740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231775" marR="0" lvl="0" indent="-231775" algn="ctr" defTabSz="914400" rtl="0" eaLnBrk="1" fontAlgn="base" latinLnBrk="0" hangingPunct="1">
              <a:lnSpc>
                <a:spcPct val="100000"/>
              </a:lnSpc>
              <a:spcBef>
                <a:spcPct val="20000"/>
              </a:spcBef>
              <a:spcAft>
                <a:spcPct val="0"/>
              </a:spcAft>
              <a:buClr>
                <a:schemeClr val="tx1"/>
              </a:buClr>
              <a:buSzPct val="120000"/>
              <a:tabLst/>
              <a:defRPr/>
            </a:pPr>
            <a:r>
              <a:rPr kumimoji="0" lang="en-US" sz="1200" b="1" i="0" u="none" strike="noStrike" kern="0" cap="none" spc="0" normalizeH="0" baseline="0" noProof="0" dirty="0" smtClean="0">
                <a:ln>
                  <a:noFill/>
                </a:ln>
                <a:solidFill>
                  <a:schemeClr val="tx2"/>
                </a:solidFill>
                <a:effectLst/>
                <a:uLnTx/>
                <a:uFillTx/>
                <a:latin typeface="+mn-lt"/>
              </a:rPr>
              <a:t>Before (Eastbound)</a:t>
            </a:r>
          </a:p>
          <a:p>
            <a:pPr marL="231775" marR="0" lvl="0" indent="-231775" algn="ctr" defTabSz="914400" rtl="0" eaLnBrk="1" fontAlgn="base" latinLnBrk="0" hangingPunct="1">
              <a:lnSpc>
                <a:spcPct val="100000"/>
              </a:lnSpc>
              <a:spcBef>
                <a:spcPct val="20000"/>
              </a:spcBef>
              <a:spcAft>
                <a:spcPct val="0"/>
              </a:spcAft>
              <a:buClr>
                <a:schemeClr val="tx1"/>
              </a:buClr>
              <a:buSzPct val="120000"/>
              <a:tabLst/>
              <a:defRPr/>
            </a:pPr>
            <a:r>
              <a:rPr lang="en-US" sz="1200" b="1" kern="0" noProof="0" dirty="0" smtClean="0">
                <a:solidFill>
                  <a:schemeClr val="tx2"/>
                </a:solidFill>
                <a:latin typeface="+mn-lt"/>
              </a:rPr>
              <a:t>Time Period: Noon to 1 pm</a:t>
            </a:r>
          </a:p>
          <a:p>
            <a:pPr marL="231775" marR="0" lvl="0" indent="-231775" algn="ctr" defTabSz="914400" rtl="0" eaLnBrk="1" fontAlgn="base" latinLnBrk="0" hangingPunct="1">
              <a:lnSpc>
                <a:spcPct val="100000"/>
              </a:lnSpc>
              <a:spcBef>
                <a:spcPct val="20000"/>
              </a:spcBef>
              <a:spcAft>
                <a:spcPct val="0"/>
              </a:spcAft>
              <a:buClr>
                <a:schemeClr val="tx1"/>
              </a:buClr>
              <a:buSzPct val="120000"/>
              <a:tabLst/>
              <a:defRPr/>
            </a:pPr>
            <a:r>
              <a:rPr lang="en-US" sz="1200" b="1" kern="0" dirty="0" smtClean="0">
                <a:solidFill>
                  <a:schemeClr val="tx2"/>
                </a:solidFill>
                <a:latin typeface="+mn-lt"/>
              </a:rPr>
              <a:t>59</a:t>
            </a:r>
            <a:r>
              <a:rPr lang="en-US" sz="1200" b="1" kern="0" baseline="30000" dirty="0" smtClean="0">
                <a:solidFill>
                  <a:schemeClr val="tx2"/>
                </a:solidFill>
                <a:latin typeface="+mn-lt"/>
              </a:rPr>
              <a:t>th</a:t>
            </a:r>
            <a:r>
              <a:rPr lang="en-US" sz="1200" b="1" kern="0" dirty="0" smtClean="0">
                <a:solidFill>
                  <a:schemeClr val="tx2"/>
                </a:solidFill>
                <a:latin typeface="+mn-lt"/>
              </a:rPr>
              <a:t> Avenue to 23</a:t>
            </a:r>
            <a:r>
              <a:rPr lang="en-US" sz="1200" b="1" kern="0" baseline="30000" dirty="0" smtClean="0">
                <a:solidFill>
                  <a:schemeClr val="tx2"/>
                </a:solidFill>
                <a:latin typeface="+mn-lt"/>
              </a:rPr>
              <a:t>rd</a:t>
            </a:r>
            <a:r>
              <a:rPr lang="en-US" sz="1200" b="1" kern="0" dirty="0" smtClean="0">
                <a:solidFill>
                  <a:schemeClr val="tx2"/>
                </a:solidFill>
                <a:latin typeface="+mn-lt"/>
              </a:rPr>
              <a:t> Avenue</a:t>
            </a:r>
            <a:endParaRPr lang="en-US" sz="1200" b="1" kern="0" noProof="0" dirty="0" smtClean="0">
              <a:solidFill>
                <a:schemeClr val="tx2"/>
              </a:solidFill>
              <a:latin typeface="+mn-lt"/>
            </a:endParaRPr>
          </a:p>
          <a:p>
            <a:pPr marL="231775" marR="0" lvl="0" indent="-231775" algn="ctr" defTabSz="914400" rtl="0" eaLnBrk="1" fontAlgn="base" latinLnBrk="0" hangingPunct="1">
              <a:lnSpc>
                <a:spcPct val="100000"/>
              </a:lnSpc>
              <a:spcBef>
                <a:spcPct val="20000"/>
              </a:spcBef>
              <a:spcAft>
                <a:spcPct val="0"/>
              </a:spcAft>
              <a:buClr>
                <a:schemeClr val="tx1"/>
              </a:buClr>
              <a:buSzPct val="120000"/>
              <a:tabLst/>
              <a:defRPr/>
            </a:pPr>
            <a:r>
              <a:rPr kumimoji="0" lang="en-US" sz="1200" b="1" i="0" u="none" strike="noStrike" kern="0" cap="none" spc="0" normalizeH="0" baseline="0" dirty="0" smtClean="0">
                <a:ln>
                  <a:noFill/>
                </a:ln>
                <a:solidFill>
                  <a:schemeClr val="tx2"/>
                </a:solidFill>
                <a:effectLst/>
                <a:uLnTx/>
                <a:uFillTx/>
                <a:latin typeface="+mn-lt"/>
              </a:rPr>
              <a:t>Average</a:t>
            </a:r>
            <a:r>
              <a:rPr kumimoji="0" lang="en-US" sz="1200" b="1" i="0" u="none" strike="noStrike" kern="0" cap="none" spc="0" normalizeH="0" dirty="0" smtClean="0">
                <a:ln>
                  <a:noFill/>
                </a:ln>
                <a:solidFill>
                  <a:schemeClr val="tx2"/>
                </a:solidFill>
                <a:effectLst/>
                <a:uLnTx/>
                <a:uFillTx/>
                <a:latin typeface="+mn-lt"/>
              </a:rPr>
              <a:t> speed: 30 mph</a:t>
            </a:r>
          </a:p>
          <a:p>
            <a:pPr marL="231775" marR="0" lvl="0" indent="-231775" algn="ctr" defTabSz="914400" rtl="0" eaLnBrk="1" fontAlgn="base" latinLnBrk="0" hangingPunct="1">
              <a:lnSpc>
                <a:spcPct val="100000"/>
              </a:lnSpc>
              <a:spcBef>
                <a:spcPct val="20000"/>
              </a:spcBef>
              <a:spcAft>
                <a:spcPct val="0"/>
              </a:spcAft>
              <a:buClr>
                <a:schemeClr val="tx1"/>
              </a:buClr>
              <a:buSzPct val="120000"/>
              <a:tabLst/>
              <a:defRPr/>
            </a:pPr>
            <a:r>
              <a:rPr lang="en-US" sz="1200" b="1" kern="0" dirty="0" smtClean="0">
                <a:solidFill>
                  <a:schemeClr val="tx2"/>
                </a:solidFill>
                <a:latin typeface="+mn-lt"/>
              </a:rPr>
              <a:t>Average stopped time: 57 sec</a:t>
            </a:r>
          </a:p>
          <a:p>
            <a:pPr marL="231775" marR="0" lvl="0" indent="-231775" algn="ctr" defTabSz="914400" rtl="0" eaLnBrk="1" fontAlgn="base" latinLnBrk="0" hangingPunct="1">
              <a:lnSpc>
                <a:spcPct val="100000"/>
              </a:lnSpc>
              <a:spcBef>
                <a:spcPct val="20000"/>
              </a:spcBef>
              <a:spcAft>
                <a:spcPct val="0"/>
              </a:spcAft>
              <a:buClr>
                <a:schemeClr val="tx1"/>
              </a:buClr>
              <a:buSzPct val="120000"/>
              <a:tabLst/>
              <a:defRPr/>
            </a:pPr>
            <a:r>
              <a:rPr kumimoji="0" lang="en-US" sz="1200" b="1" i="0" u="none" strike="noStrike" kern="0" cap="none" spc="0" normalizeH="0" baseline="0" noProof="0" dirty="0" smtClean="0">
                <a:ln>
                  <a:noFill/>
                </a:ln>
                <a:solidFill>
                  <a:schemeClr val="tx2"/>
                </a:solidFill>
                <a:effectLst/>
                <a:uLnTx/>
                <a:uFillTx/>
                <a:latin typeface="+mn-lt"/>
              </a:rPr>
              <a:t>Average number of stops: 2+</a:t>
            </a:r>
            <a:r>
              <a:rPr kumimoji="0" lang="en-US" sz="2400" b="1" i="0" u="none" strike="noStrike" kern="0" cap="none" spc="0" normalizeH="0" baseline="0" noProof="0" dirty="0" smtClean="0">
                <a:ln>
                  <a:noFill/>
                </a:ln>
                <a:solidFill>
                  <a:schemeClr val="tx2"/>
                </a:solidFill>
                <a:effectLst/>
                <a:uLnTx/>
                <a:uFillTx/>
                <a:latin typeface="+mn-lt"/>
              </a:rPr>
              <a:t/>
            </a:r>
            <a:br>
              <a:rPr kumimoji="0" lang="en-US" sz="2400" b="1" i="0" u="none" strike="noStrike" kern="0" cap="none" spc="0" normalizeH="0" baseline="0" noProof="0" dirty="0" smtClean="0">
                <a:ln>
                  <a:noFill/>
                </a:ln>
                <a:solidFill>
                  <a:schemeClr val="tx2"/>
                </a:solidFill>
                <a:effectLst/>
                <a:uLnTx/>
                <a:uFillTx/>
                <a:latin typeface="+mn-lt"/>
              </a:rPr>
            </a:br>
            <a:endParaRPr kumimoji="0" lang="en-US" sz="2400" b="1" i="0" u="none" strike="noStrike" kern="0" cap="none" spc="0" normalizeH="0" baseline="0" noProof="0" dirty="0">
              <a:ln>
                <a:noFill/>
              </a:ln>
              <a:solidFill>
                <a:schemeClr val="tx2"/>
              </a:solidFill>
              <a:effectLst/>
              <a:uLnTx/>
              <a:uFillTx/>
              <a:latin typeface="+mn-lt"/>
            </a:endParaRPr>
          </a:p>
        </p:txBody>
      </p:sp>
      <p:sp>
        <p:nvSpPr>
          <p:cNvPr id="11" name="Content Placeholder 2"/>
          <p:cNvSpPr txBox="1">
            <a:spLocks/>
          </p:cNvSpPr>
          <p:nvPr/>
        </p:nvSpPr>
        <p:spPr bwMode="auto">
          <a:xfrm>
            <a:off x="5282102" y="4833016"/>
            <a:ext cx="3227294" cy="17721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231775" marR="0" lvl="0" indent="-231775" algn="ctr" defTabSz="914400" rtl="0" eaLnBrk="1" fontAlgn="base" latinLnBrk="0" hangingPunct="1">
              <a:lnSpc>
                <a:spcPct val="100000"/>
              </a:lnSpc>
              <a:spcBef>
                <a:spcPct val="20000"/>
              </a:spcBef>
              <a:spcAft>
                <a:spcPct val="0"/>
              </a:spcAft>
              <a:buClr>
                <a:schemeClr val="tx1"/>
              </a:buClr>
              <a:buSzPct val="120000"/>
              <a:tabLst/>
              <a:defRPr/>
            </a:pPr>
            <a:r>
              <a:rPr kumimoji="0" lang="en-US" sz="1200" b="1" i="0" u="none" strike="noStrike" kern="0" cap="none" spc="0" normalizeH="0" baseline="0" noProof="0" dirty="0" smtClean="0">
                <a:ln>
                  <a:noFill/>
                </a:ln>
                <a:solidFill>
                  <a:schemeClr val="tx2"/>
                </a:solidFill>
                <a:effectLst/>
                <a:uLnTx/>
                <a:uFillTx/>
                <a:latin typeface="+mn-lt"/>
              </a:rPr>
              <a:t>After (Eastbound)</a:t>
            </a:r>
          </a:p>
          <a:p>
            <a:pPr marL="231775" marR="0" lvl="0" indent="-231775" algn="ctr" defTabSz="914400" rtl="0" eaLnBrk="1" fontAlgn="base" latinLnBrk="0" hangingPunct="1">
              <a:lnSpc>
                <a:spcPct val="100000"/>
              </a:lnSpc>
              <a:spcBef>
                <a:spcPct val="20000"/>
              </a:spcBef>
              <a:spcAft>
                <a:spcPct val="0"/>
              </a:spcAft>
              <a:buClr>
                <a:schemeClr val="tx1"/>
              </a:buClr>
              <a:buSzPct val="120000"/>
              <a:tabLst/>
              <a:defRPr/>
            </a:pPr>
            <a:r>
              <a:rPr lang="en-US" sz="1200" b="1" kern="0" dirty="0" smtClean="0">
                <a:solidFill>
                  <a:schemeClr val="tx2"/>
                </a:solidFill>
                <a:latin typeface="+mn-lt"/>
              </a:rPr>
              <a:t>Time Period: Noon to 1 pm</a:t>
            </a:r>
          </a:p>
          <a:p>
            <a:pPr marL="231775" marR="0" lvl="0" indent="-231775" algn="ctr" defTabSz="914400" rtl="0" eaLnBrk="1" fontAlgn="base" latinLnBrk="0" hangingPunct="1">
              <a:lnSpc>
                <a:spcPct val="100000"/>
              </a:lnSpc>
              <a:spcBef>
                <a:spcPct val="20000"/>
              </a:spcBef>
              <a:spcAft>
                <a:spcPct val="0"/>
              </a:spcAft>
              <a:buClr>
                <a:schemeClr val="tx1"/>
              </a:buClr>
              <a:buSzPct val="120000"/>
              <a:tabLst/>
              <a:defRPr/>
            </a:pPr>
            <a:r>
              <a:rPr lang="en-US" sz="1200" b="1" kern="0" dirty="0" smtClean="0">
                <a:solidFill>
                  <a:schemeClr val="tx2"/>
                </a:solidFill>
                <a:latin typeface="+mn-lt"/>
              </a:rPr>
              <a:t>59</a:t>
            </a:r>
            <a:r>
              <a:rPr lang="en-US" sz="1200" b="1" kern="0" baseline="30000" dirty="0" smtClean="0">
                <a:solidFill>
                  <a:schemeClr val="tx2"/>
                </a:solidFill>
                <a:latin typeface="+mn-lt"/>
              </a:rPr>
              <a:t>th</a:t>
            </a:r>
            <a:r>
              <a:rPr lang="en-US" sz="1200" b="1" kern="0" dirty="0" smtClean="0">
                <a:solidFill>
                  <a:schemeClr val="tx2"/>
                </a:solidFill>
                <a:latin typeface="+mn-lt"/>
              </a:rPr>
              <a:t> Avenue to 23</a:t>
            </a:r>
            <a:r>
              <a:rPr lang="en-US" sz="1200" b="1" kern="0" baseline="30000" dirty="0" smtClean="0">
                <a:solidFill>
                  <a:schemeClr val="tx2"/>
                </a:solidFill>
                <a:latin typeface="+mn-lt"/>
              </a:rPr>
              <a:t>rd</a:t>
            </a:r>
            <a:r>
              <a:rPr lang="en-US" sz="1200" b="1" kern="0" dirty="0" smtClean="0">
                <a:solidFill>
                  <a:schemeClr val="tx2"/>
                </a:solidFill>
                <a:latin typeface="+mn-lt"/>
              </a:rPr>
              <a:t> Avenue</a:t>
            </a:r>
          </a:p>
          <a:p>
            <a:pPr marL="231775" marR="0" lvl="0" indent="-231775" algn="ctr" defTabSz="914400" rtl="0" eaLnBrk="1" fontAlgn="base" latinLnBrk="0" hangingPunct="1">
              <a:lnSpc>
                <a:spcPct val="100000"/>
              </a:lnSpc>
              <a:spcBef>
                <a:spcPct val="20000"/>
              </a:spcBef>
              <a:spcAft>
                <a:spcPct val="0"/>
              </a:spcAft>
              <a:buClr>
                <a:schemeClr val="tx1"/>
              </a:buClr>
              <a:buSzPct val="120000"/>
              <a:tabLst/>
              <a:defRPr/>
            </a:pPr>
            <a:r>
              <a:rPr kumimoji="0" lang="en-US" sz="1200" b="1" i="0" u="none" strike="noStrike" kern="0" cap="none" spc="0" normalizeH="0" baseline="0" noProof="0" dirty="0" smtClean="0">
                <a:ln>
                  <a:noFill/>
                </a:ln>
                <a:solidFill>
                  <a:schemeClr val="tx2"/>
                </a:solidFill>
                <a:effectLst/>
                <a:uLnTx/>
                <a:uFillTx/>
                <a:latin typeface="+mn-lt"/>
              </a:rPr>
              <a:t>Average</a:t>
            </a:r>
            <a:r>
              <a:rPr kumimoji="0" lang="en-US" sz="1200" b="1" i="0" u="none" strike="noStrike" kern="0" cap="none" spc="0" normalizeH="0" noProof="0" dirty="0" smtClean="0">
                <a:ln>
                  <a:noFill/>
                </a:ln>
                <a:solidFill>
                  <a:schemeClr val="tx2"/>
                </a:solidFill>
                <a:effectLst/>
                <a:uLnTx/>
                <a:uFillTx/>
                <a:latin typeface="+mn-lt"/>
              </a:rPr>
              <a:t> speed 34 mph</a:t>
            </a:r>
          </a:p>
          <a:p>
            <a:pPr marL="231775" marR="0" lvl="0" indent="-231775" algn="ctr" defTabSz="914400" rtl="0" eaLnBrk="1" fontAlgn="base" latinLnBrk="0" hangingPunct="1">
              <a:lnSpc>
                <a:spcPct val="100000"/>
              </a:lnSpc>
              <a:spcBef>
                <a:spcPct val="20000"/>
              </a:spcBef>
              <a:spcAft>
                <a:spcPct val="0"/>
              </a:spcAft>
              <a:buClr>
                <a:schemeClr val="tx1"/>
              </a:buClr>
              <a:buSzPct val="120000"/>
              <a:tabLst/>
              <a:defRPr/>
            </a:pPr>
            <a:r>
              <a:rPr lang="en-US" sz="1200" b="1" kern="0" baseline="0" dirty="0" smtClean="0">
                <a:solidFill>
                  <a:schemeClr val="tx2"/>
                </a:solidFill>
                <a:latin typeface="+mn-lt"/>
              </a:rPr>
              <a:t>Average stopped time:  29 sec</a:t>
            </a:r>
          </a:p>
          <a:p>
            <a:pPr marL="231775" marR="0" lvl="0" indent="-231775" algn="ctr" defTabSz="914400" rtl="0" eaLnBrk="1" fontAlgn="base" latinLnBrk="0" hangingPunct="1">
              <a:lnSpc>
                <a:spcPct val="100000"/>
              </a:lnSpc>
              <a:spcBef>
                <a:spcPct val="20000"/>
              </a:spcBef>
              <a:spcAft>
                <a:spcPct val="0"/>
              </a:spcAft>
              <a:buClr>
                <a:schemeClr val="tx1"/>
              </a:buClr>
              <a:buSzPct val="120000"/>
              <a:tabLst/>
              <a:defRPr/>
            </a:pPr>
            <a:r>
              <a:rPr kumimoji="0" lang="en-US" sz="1200" b="1" i="0" u="none" strike="noStrike" kern="0" cap="none" spc="0" normalizeH="0" noProof="0" dirty="0" smtClean="0">
                <a:ln>
                  <a:noFill/>
                </a:ln>
                <a:solidFill>
                  <a:schemeClr val="tx2"/>
                </a:solidFill>
                <a:effectLst/>
                <a:uLnTx/>
                <a:uFillTx/>
                <a:latin typeface="+mn-lt"/>
              </a:rPr>
              <a:t>Average number of stops: 1</a:t>
            </a:r>
            <a:r>
              <a:rPr kumimoji="0" lang="en-US" sz="2400" b="1" i="0" u="none" strike="noStrike" kern="0" cap="none" spc="0" normalizeH="0" baseline="0" noProof="0" dirty="0" smtClean="0">
                <a:ln>
                  <a:noFill/>
                </a:ln>
                <a:solidFill>
                  <a:schemeClr val="tx2"/>
                </a:solidFill>
                <a:effectLst/>
                <a:uLnTx/>
                <a:uFillTx/>
                <a:latin typeface="+mn-lt"/>
              </a:rPr>
              <a:t/>
            </a:r>
            <a:br>
              <a:rPr kumimoji="0" lang="en-US" sz="2400" b="1" i="0" u="none" strike="noStrike" kern="0" cap="none" spc="0" normalizeH="0" baseline="0" noProof="0" dirty="0" smtClean="0">
                <a:ln>
                  <a:noFill/>
                </a:ln>
                <a:solidFill>
                  <a:schemeClr val="tx2"/>
                </a:solidFill>
                <a:effectLst/>
                <a:uLnTx/>
                <a:uFillTx/>
                <a:latin typeface="+mn-lt"/>
              </a:rPr>
            </a:br>
            <a:endParaRPr kumimoji="0" lang="en-US" sz="2400" b="1" i="0" u="none" strike="noStrike" kern="0" cap="none" spc="0" normalizeH="0" baseline="0" noProof="0" dirty="0">
              <a:ln>
                <a:noFill/>
              </a:ln>
              <a:solidFill>
                <a:schemeClr val="tx2"/>
              </a:solidFill>
              <a:effectLst/>
              <a:uLnTx/>
              <a:uFillTx/>
              <a:latin typeface="+mn-lt"/>
            </a:endParaRPr>
          </a:p>
        </p:txBody>
      </p:sp>
      <p:grpSp>
        <p:nvGrpSpPr>
          <p:cNvPr id="4" name="Group 11"/>
          <p:cNvGrpSpPr/>
          <p:nvPr/>
        </p:nvGrpSpPr>
        <p:grpSpPr>
          <a:xfrm>
            <a:off x="7672504" y="6540427"/>
            <a:ext cx="1421255" cy="297477"/>
            <a:chOff x="5288702" y="5552911"/>
            <a:chExt cx="3650562" cy="764084"/>
          </a:xfrm>
        </p:grpSpPr>
        <p:pic>
          <p:nvPicPr>
            <p:cNvPr id="13" name="Picture 2"/>
            <p:cNvPicPr>
              <a:picLocks noChangeAspect="1" noChangeArrowheads="1"/>
            </p:cNvPicPr>
            <p:nvPr/>
          </p:nvPicPr>
          <p:blipFill>
            <a:blip r:embed="rId5"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14" name="Picture 3"/>
            <p:cNvPicPr>
              <a:picLocks noChangeAspect="1" noChangeArrowheads="1"/>
            </p:cNvPicPr>
            <p:nvPr/>
          </p:nvPicPr>
          <p:blipFill>
            <a:blip r:embed="rId6" cstate="print"/>
            <a:srcRect/>
            <a:stretch>
              <a:fillRect/>
            </a:stretch>
          </p:blipFill>
          <p:spPr bwMode="auto">
            <a:xfrm>
              <a:off x="5288702" y="5552911"/>
              <a:ext cx="1323109" cy="764084"/>
            </a:xfrm>
            <a:prstGeom prst="rect">
              <a:avLst/>
            </a:prstGeom>
            <a:noFill/>
            <a:ln w="9525">
              <a:noFill/>
              <a:miter lim="800000"/>
              <a:headEnd/>
              <a:tailEnd/>
            </a:ln>
            <a:effectLst/>
          </p:spPr>
        </p:pic>
      </p:grpSp>
      <p:sp>
        <p:nvSpPr>
          <p:cNvPr id="19" name="Content Placeholder 2"/>
          <p:cNvSpPr>
            <a:spLocks noGrp="1"/>
          </p:cNvSpPr>
          <p:nvPr>
            <p:ph idx="1"/>
          </p:nvPr>
        </p:nvSpPr>
        <p:spPr>
          <a:xfrm>
            <a:off x="467591" y="1674034"/>
            <a:ext cx="7429500" cy="539229"/>
          </a:xfrm>
        </p:spPr>
        <p:txBody>
          <a:bodyPr>
            <a:normAutofit/>
          </a:bodyPr>
          <a:lstStyle/>
          <a:p>
            <a:r>
              <a:rPr lang="en-US" sz="2800" dirty="0" smtClean="0"/>
              <a:t>Better driving experience</a:t>
            </a:r>
            <a:endParaRPr lang="en-US" dirty="0"/>
          </a:p>
        </p:txBody>
      </p:sp>
      <p:pic>
        <p:nvPicPr>
          <p:cNvPr id="16" name="Picture 2"/>
          <p:cNvPicPr>
            <a:picLocks noChangeAspect="1" noChangeArrowheads="1"/>
          </p:cNvPicPr>
          <p:nvPr/>
        </p:nvPicPr>
        <p:blipFill>
          <a:blip r:embed="rId7" cstate="print"/>
          <a:srcRect/>
          <a:stretch>
            <a:fillRect/>
          </a:stretch>
        </p:blipFill>
        <p:spPr bwMode="auto">
          <a:xfrm>
            <a:off x="0" y="6739128"/>
            <a:ext cx="544562" cy="118872"/>
          </a:xfrm>
          <a:prstGeom prst="rect">
            <a:avLst/>
          </a:prstGeom>
          <a:noFill/>
          <a:ln w="9525">
            <a:noFill/>
            <a:miter lim="800000"/>
            <a:headEnd/>
            <a:tailEnd/>
          </a:ln>
          <a:effectLst/>
        </p:spPr>
      </p:pic>
      <p:pic>
        <p:nvPicPr>
          <p:cNvPr id="17" name="After.wmv">
            <a:hlinkClick r:id="" action="ppaction://media"/>
          </p:cNvPr>
          <p:cNvPicPr>
            <a:picLocks noRot="1" noChangeAspect="1"/>
          </p:cNvPicPr>
          <p:nvPr>
            <a:videoFile r:link="rId1"/>
          </p:nvPr>
        </p:nvPicPr>
        <p:blipFill>
          <a:blip r:embed="rId8" cstate="print"/>
          <a:stretch>
            <a:fillRect/>
          </a:stretch>
        </p:blipFill>
        <p:spPr>
          <a:xfrm>
            <a:off x="4589931" y="2284657"/>
            <a:ext cx="4470400" cy="2514600"/>
          </a:xfrm>
          <a:prstGeom prst="rect">
            <a:avLst/>
          </a:prstGeom>
        </p:spPr>
      </p:pic>
      <p:pic>
        <p:nvPicPr>
          <p:cNvPr id="18" name="Before.wmv">
            <a:hlinkClick r:id="" action="ppaction://media"/>
          </p:cNvPr>
          <p:cNvPicPr>
            <a:picLocks noRot="1" noChangeAspect="1"/>
          </p:cNvPicPr>
          <p:nvPr>
            <a:videoFile r:link="rId2"/>
          </p:nvPr>
        </p:nvPicPr>
        <p:blipFill>
          <a:blip r:embed="rId9" cstate="print"/>
          <a:stretch>
            <a:fillRect/>
          </a:stretch>
        </p:blipFill>
        <p:spPr>
          <a:xfrm>
            <a:off x="71716" y="2284656"/>
            <a:ext cx="4470400" cy="2514600"/>
          </a:xfrm>
          <a:prstGeom prst="rect">
            <a:avLst/>
          </a:prstGeom>
        </p:spPr>
      </p:pic>
    </p:spTree>
  </p:cSld>
  <p:clrMapOvr>
    <a:masterClrMapping/>
  </p:clrMapOvr>
  <p:transition advClick="0">
    <p:dissolve/>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p:cTn id="7" fill="hold" display="0">
                  <p:stCondLst>
                    <p:cond delay="indefinite"/>
                  </p:stCondLst>
                  <p:endCondLst>
                    <p:cond evt="onNext" delay="0">
                      <p:tgtEl>
                        <p:sldTgt/>
                      </p:tgtEl>
                    </p:cond>
                    <p:cond evt="onPrev" delay="0">
                      <p:tgtEl>
                        <p:sldTgt/>
                      </p:tgtEl>
                    </p:cond>
                  </p:endCondLst>
                </p:cTn>
                <p:tgtEl>
                  <p:spTgt spid="17"/>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video>
              <p:cMediaNode>
                <p:cTn id="13" fill="hold" display="0">
                  <p:stCondLst>
                    <p:cond delay="indefinite"/>
                  </p:stCondLst>
                  <p:endCondLst>
                    <p:cond evt="onNext" delay="0">
                      <p:tgtEl>
                        <p:sldTgt/>
                      </p:tgtEl>
                    </p:cond>
                    <p:cond evt="onPrev" delay="0">
                      <p:tgtEl>
                        <p:sldTgt/>
                      </p:tgtEl>
                    </p:cond>
                  </p:endCondLst>
                </p:cTn>
                <p:tgtEl>
                  <p:spTgt spid="18"/>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sp>
        <p:nvSpPr>
          <p:cNvPr id="9" name="Title 8"/>
          <p:cNvSpPr>
            <a:spLocks noGrp="1"/>
          </p:cNvSpPr>
          <p:nvPr>
            <p:ph type="title"/>
          </p:nvPr>
        </p:nvSpPr>
        <p:spPr>
          <a:xfrm>
            <a:off x="5860474" y="6467620"/>
            <a:ext cx="872836" cy="390380"/>
          </a:xfrm>
        </p:spPr>
        <p:txBody>
          <a:bodyPr>
            <a:normAutofit/>
          </a:bodyPr>
          <a:lstStyle/>
          <a:p>
            <a:r>
              <a:rPr lang="en-US" sz="1200" dirty="0" smtClean="0"/>
              <a:t>Go Back</a:t>
            </a:r>
            <a:endParaRPr lang="en-US" sz="1200" dirty="0"/>
          </a:p>
        </p:txBody>
      </p:sp>
      <p:sp>
        <p:nvSpPr>
          <p:cNvPr id="11" name="Action Button: Back or Previous 10">
            <a:hlinkClick r:id="rId5" action="ppaction://hlinksldjump" highlightClick="1"/>
          </p:cNvPr>
          <p:cNvSpPr/>
          <p:nvPr/>
        </p:nvSpPr>
        <p:spPr>
          <a:xfrm>
            <a:off x="5368776" y="6396742"/>
            <a:ext cx="450134" cy="43974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457200" y="274638"/>
            <a:ext cx="8229600" cy="598198"/>
          </a:xfrm>
          <a:prstGeom prst="rect">
            <a:avLst/>
          </a:prstGeom>
        </p:spPr>
        <p:txBody>
          <a:bodyPr vert="horz" rtlCol="0" anchor="ctr">
            <a:normAutofit fontScale="92500" lnSpcReduction="2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Boring new/fixing</a:t>
            </a:r>
            <a:r>
              <a:rPr kumimoji="0" lang="en-US" sz="4100" b="1" i="0" u="none" strike="noStrike" kern="1200" cap="none" spc="0" normalizeH="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old conduit</a:t>
            </a:r>
            <a:endParaRPr kumimoji="0" lang="en-US" sz="41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pic>
        <p:nvPicPr>
          <p:cNvPr id="83970" name="Picture 2" descr="C:\Users\15989\Desktop\Greeley Adaptive\P1030149.JPG"/>
          <p:cNvPicPr>
            <a:picLocks noChangeAspect="1" noChangeArrowheads="1"/>
          </p:cNvPicPr>
          <p:nvPr/>
        </p:nvPicPr>
        <p:blipFill>
          <a:blip r:embed="rId6" cstate="print"/>
          <a:srcRect/>
          <a:stretch>
            <a:fillRect/>
          </a:stretch>
        </p:blipFill>
        <p:spPr bwMode="auto">
          <a:xfrm>
            <a:off x="291666" y="1275773"/>
            <a:ext cx="4266822" cy="3200400"/>
          </a:xfrm>
          <a:prstGeom prst="rect">
            <a:avLst/>
          </a:prstGeom>
          <a:noFill/>
        </p:spPr>
      </p:pic>
      <p:pic>
        <p:nvPicPr>
          <p:cNvPr id="83971" name="Picture 3" descr="C:\Users\15989\Desktop\Greeley Adaptive\P4180213.JPG"/>
          <p:cNvPicPr>
            <a:picLocks noChangeAspect="1" noChangeArrowheads="1"/>
          </p:cNvPicPr>
          <p:nvPr/>
        </p:nvPicPr>
        <p:blipFill>
          <a:blip r:embed="rId7" cstate="print"/>
          <a:srcRect/>
          <a:stretch>
            <a:fillRect/>
          </a:stretch>
        </p:blipFill>
        <p:spPr bwMode="auto">
          <a:xfrm>
            <a:off x="4652553" y="3050094"/>
            <a:ext cx="4267200" cy="3200400"/>
          </a:xfrm>
          <a:prstGeom prst="rect">
            <a:avLst/>
          </a:prstGeom>
          <a:noFill/>
        </p:spPr>
      </p:pic>
      <p:pic>
        <p:nvPicPr>
          <p:cNvPr id="10" name="Picture 2"/>
          <p:cNvPicPr>
            <a:picLocks noChangeAspect="1" noChangeArrowheads="1"/>
          </p:cNvPicPr>
          <p:nvPr/>
        </p:nvPicPr>
        <p:blipFill>
          <a:blip r:embed="rId8"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advClick="0">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sp>
        <p:nvSpPr>
          <p:cNvPr id="9" name="Title 8"/>
          <p:cNvSpPr>
            <a:spLocks noGrp="1"/>
          </p:cNvSpPr>
          <p:nvPr>
            <p:ph type="title"/>
          </p:nvPr>
        </p:nvSpPr>
        <p:spPr>
          <a:xfrm>
            <a:off x="5860474" y="6467620"/>
            <a:ext cx="872836" cy="390380"/>
          </a:xfrm>
        </p:spPr>
        <p:txBody>
          <a:bodyPr>
            <a:normAutofit/>
          </a:bodyPr>
          <a:lstStyle/>
          <a:p>
            <a:r>
              <a:rPr lang="en-US" sz="1200" dirty="0" smtClean="0"/>
              <a:t>Go Back</a:t>
            </a:r>
            <a:endParaRPr lang="en-US" sz="1200" dirty="0"/>
          </a:p>
        </p:txBody>
      </p:sp>
      <p:sp>
        <p:nvSpPr>
          <p:cNvPr id="11" name="Action Button: Back or Previous 10">
            <a:hlinkClick r:id="rId5" action="ppaction://hlinksldjump" highlightClick="1"/>
          </p:cNvPr>
          <p:cNvSpPr/>
          <p:nvPr/>
        </p:nvSpPr>
        <p:spPr>
          <a:xfrm>
            <a:off x="5368776" y="6396742"/>
            <a:ext cx="450134" cy="43974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457200" y="274638"/>
            <a:ext cx="8229600" cy="598198"/>
          </a:xfrm>
          <a:prstGeom prst="rect">
            <a:avLst/>
          </a:prstGeom>
        </p:spPr>
        <p:txBody>
          <a:bodyPr vert="horz" rtlCol="0" anchor="ctr">
            <a:normAutofit fontScale="92500" lnSpcReduction="2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Restore natural</a:t>
            </a:r>
            <a:r>
              <a:rPr kumimoji="0" lang="en-US" sz="4100" b="1" i="0" u="none" strike="noStrike" kern="1200" cap="none" spc="0" normalizeH="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looks</a:t>
            </a:r>
            <a:endParaRPr kumimoji="0" lang="en-US" sz="41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pic>
        <p:nvPicPr>
          <p:cNvPr id="84994" name="Picture 2" descr="C:\Users\15989\Desktop\Greeley Adaptive\P4260298.JPG"/>
          <p:cNvPicPr>
            <a:picLocks noChangeAspect="1" noChangeArrowheads="1"/>
          </p:cNvPicPr>
          <p:nvPr/>
        </p:nvPicPr>
        <p:blipFill>
          <a:blip r:embed="rId6" cstate="print"/>
          <a:srcRect/>
          <a:stretch>
            <a:fillRect/>
          </a:stretch>
        </p:blipFill>
        <p:spPr bwMode="auto">
          <a:xfrm>
            <a:off x="4628143" y="2941590"/>
            <a:ext cx="4267200" cy="3200400"/>
          </a:xfrm>
          <a:prstGeom prst="rect">
            <a:avLst/>
          </a:prstGeom>
          <a:noFill/>
        </p:spPr>
      </p:pic>
      <p:pic>
        <p:nvPicPr>
          <p:cNvPr id="84995" name="Picture 3" descr="C:\Users\15989\Desktop\Greeley Adaptive\P4260291.JPG"/>
          <p:cNvPicPr>
            <a:picLocks noChangeAspect="1" noChangeArrowheads="1"/>
          </p:cNvPicPr>
          <p:nvPr/>
        </p:nvPicPr>
        <p:blipFill>
          <a:blip r:embed="rId7" cstate="print"/>
          <a:srcRect/>
          <a:stretch>
            <a:fillRect/>
          </a:stretch>
        </p:blipFill>
        <p:spPr bwMode="auto">
          <a:xfrm>
            <a:off x="187432" y="1232499"/>
            <a:ext cx="4267200" cy="3200400"/>
          </a:xfrm>
          <a:prstGeom prst="rect">
            <a:avLst/>
          </a:prstGeom>
          <a:noFill/>
        </p:spPr>
      </p:pic>
      <p:pic>
        <p:nvPicPr>
          <p:cNvPr id="10" name="Picture 2"/>
          <p:cNvPicPr>
            <a:picLocks noChangeAspect="1" noChangeArrowheads="1"/>
          </p:cNvPicPr>
          <p:nvPr/>
        </p:nvPicPr>
        <p:blipFill>
          <a:blip r:embed="rId8"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advClick="0">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sp>
        <p:nvSpPr>
          <p:cNvPr id="9" name="Title 8"/>
          <p:cNvSpPr>
            <a:spLocks noGrp="1"/>
          </p:cNvSpPr>
          <p:nvPr>
            <p:ph type="title"/>
          </p:nvPr>
        </p:nvSpPr>
        <p:spPr>
          <a:xfrm>
            <a:off x="5860474" y="6467620"/>
            <a:ext cx="872836" cy="390380"/>
          </a:xfrm>
        </p:spPr>
        <p:txBody>
          <a:bodyPr>
            <a:normAutofit/>
          </a:bodyPr>
          <a:lstStyle/>
          <a:p>
            <a:r>
              <a:rPr lang="en-US" sz="1200" dirty="0" smtClean="0"/>
              <a:t>Go Back</a:t>
            </a:r>
            <a:endParaRPr lang="en-US" sz="1200" dirty="0"/>
          </a:p>
        </p:txBody>
      </p:sp>
      <p:sp>
        <p:nvSpPr>
          <p:cNvPr id="11" name="Action Button: Back or Previous 10">
            <a:hlinkClick r:id="rId5" action="ppaction://hlinksldjump" highlightClick="1"/>
          </p:cNvPr>
          <p:cNvSpPr/>
          <p:nvPr/>
        </p:nvSpPr>
        <p:spPr>
          <a:xfrm>
            <a:off x="5368776" y="6396742"/>
            <a:ext cx="450134" cy="43974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457200" y="274638"/>
            <a:ext cx="8229600" cy="598198"/>
          </a:xfrm>
          <a:prstGeom prst="rect">
            <a:avLst/>
          </a:prstGeom>
        </p:spPr>
        <p:txBody>
          <a:bodyPr vert="horz" rtlCol="0" anchor="ctr">
            <a:normAutofit fontScale="92500" lnSpcReduction="2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New cabinet </a:t>
            </a:r>
            <a:r>
              <a:rPr lang="en-US" sz="4100" b="1" dirty="0" smtClean="0">
                <a:solidFill>
                  <a:schemeClr val="tx2"/>
                </a:solidFill>
                <a:effectLst>
                  <a:outerShdw blurRad="31750" dist="25400" dir="5400000" algn="tl" rotWithShape="0">
                    <a:srgbClr val="000000">
                      <a:alpha val="25000"/>
                    </a:srgbClr>
                  </a:outerShdw>
                </a:effectLst>
                <a:latin typeface="+mj-lt"/>
                <a:ea typeface="+mj-ea"/>
                <a:cs typeface="+mj-cs"/>
              </a:rPr>
              <a:t>sizes and bases</a:t>
            </a:r>
            <a:endParaRPr kumimoji="0" lang="en-US" sz="41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pic>
        <p:nvPicPr>
          <p:cNvPr id="86018" name="Picture 2" descr="C:\Users\15989\Desktop\Greeley Adaptive\PC150104.JPG"/>
          <p:cNvPicPr>
            <a:picLocks noChangeAspect="1" noChangeArrowheads="1"/>
          </p:cNvPicPr>
          <p:nvPr/>
        </p:nvPicPr>
        <p:blipFill>
          <a:blip r:embed="rId6" cstate="print"/>
          <a:srcRect/>
          <a:stretch>
            <a:fillRect/>
          </a:stretch>
        </p:blipFill>
        <p:spPr bwMode="auto">
          <a:xfrm>
            <a:off x="551440" y="827429"/>
            <a:ext cx="3657275" cy="2743200"/>
          </a:xfrm>
          <a:prstGeom prst="rect">
            <a:avLst/>
          </a:prstGeom>
          <a:noFill/>
        </p:spPr>
      </p:pic>
      <p:pic>
        <p:nvPicPr>
          <p:cNvPr id="86019" name="Picture 3" descr="C:\Users\15989\Desktop\Greeley Adaptive\PC160119.JPG"/>
          <p:cNvPicPr>
            <a:picLocks noChangeAspect="1" noChangeArrowheads="1"/>
          </p:cNvPicPr>
          <p:nvPr/>
        </p:nvPicPr>
        <p:blipFill>
          <a:blip r:embed="rId7" cstate="print"/>
          <a:srcRect/>
          <a:stretch>
            <a:fillRect/>
          </a:stretch>
        </p:blipFill>
        <p:spPr bwMode="auto">
          <a:xfrm>
            <a:off x="2724008" y="3611905"/>
            <a:ext cx="3657275" cy="2743200"/>
          </a:xfrm>
          <a:prstGeom prst="rect">
            <a:avLst/>
          </a:prstGeom>
          <a:noFill/>
        </p:spPr>
      </p:pic>
      <p:pic>
        <p:nvPicPr>
          <p:cNvPr id="86020" name="Picture 4" descr="C:\Users\15989\Desktop\Greeley Adaptive\P1040173.JPG"/>
          <p:cNvPicPr>
            <a:picLocks noChangeAspect="1" noChangeArrowheads="1"/>
          </p:cNvPicPr>
          <p:nvPr/>
        </p:nvPicPr>
        <p:blipFill>
          <a:blip r:embed="rId8" cstate="print"/>
          <a:srcRect/>
          <a:stretch>
            <a:fillRect/>
          </a:stretch>
        </p:blipFill>
        <p:spPr bwMode="auto">
          <a:xfrm>
            <a:off x="4926446" y="838253"/>
            <a:ext cx="3657276" cy="2743200"/>
          </a:xfrm>
          <a:prstGeom prst="rect">
            <a:avLst/>
          </a:prstGeom>
          <a:noFill/>
        </p:spPr>
      </p:pic>
      <p:pic>
        <p:nvPicPr>
          <p:cNvPr id="13" name="Picture 2"/>
          <p:cNvPicPr>
            <a:picLocks noChangeAspect="1" noChangeArrowheads="1"/>
          </p:cNvPicPr>
          <p:nvPr/>
        </p:nvPicPr>
        <p:blipFill>
          <a:blip r:embed="rId9"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advClick="0">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sp>
        <p:nvSpPr>
          <p:cNvPr id="9" name="Title 8"/>
          <p:cNvSpPr>
            <a:spLocks noGrp="1"/>
          </p:cNvSpPr>
          <p:nvPr>
            <p:ph type="title"/>
          </p:nvPr>
        </p:nvSpPr>
        <p:spPr>
          <a:xfrm>
            <a:off x="5860474" y="6467620"/>
            <a:ext cx="872836" cy="390380"/>
          </a:xfrm>
        </p:spPr>
        <p:txBody>
          <a:bodyPr>
            <a:normAutofit/>
          </a:bodyPr>
          <a:lstStyle/>
          <a:p>
            <a:r>
              <a:rPr lang="en-US" sz="1200" dirty="0" smtClean="0"/>
              <a:t>Go Back</a:t>
            </a:r>
            <a:endParaRPr lang="en-US" sz="1200" dirty="0"/>
          </a:p>
        </p:txBody>
      </p:sp>
      <p:sp>
        <p:nvSpPr>
          <p:cNvPr id="11" name="Action Button: Back or Previous 10">
            <a:hlinkClick r:id="rId5" action="ppaction://hlinksldjump" highlightClick="1"/>
          </p:cNvPr>
          <p:cNvSpPr/>
          <p:nvPr/>
        </p:nvSpPr>
        <p:spPr>
          <a:xfrm>
            <a:off x="5368776" y="6396742"/>
            <a:ext cx="450134" cy="43974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457200" y="274638"/>
            <a:ext cx="8229600" cy="598198"/>
          </a:xfrm>
          <a:prstGeom prst="rect">
            <a:avLst/>
          </a:prstGeom>
        </p:spPr>
        <p:txBody>
          <a:bodyPr vert="horz" rtlCol="0" anchor="ctr">
            <a:normAutofit fontScale="92500" lnSpcReduction="2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Pavement patching</a:t>
            </a:r>
            <a:endParaRPr kumimoji="0" lang="en-US" sz="41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pic>
        <p:nvPicPr>
          <p:cNvPr id="87042" name="Picture 2" descr="C:\Users\15989\Desktop\Greeley Adaptive\IMG_20120424_122713.jpg"/>
          <p:cNvPicPr>
            <a:picLocks noChangeAspect="1" noChangeArrowheads="1"/>
          </p:cNvPicPr>
          <p:nvPr/>
        </p:nvPicPr>
        <p:blipFill>
          <a:blip r:embed="rId6" cstate="print"/>
          <a:srcRect/>
          <a:stretch>
            <a:fillRect/>
          </a:stretch>
        </p:blipFill>
        <p:spPr bwMode="auto">
          <a:xfrm>
            <a:off x="702246" y="824069"/>
            <a:ext cx="3657600" cy="2743200"/>
          </a:xfrm>
          <a:prstGeom prst="rect">
            <a:avLst/>
          </a:prstGeom>
          <a:noFill/>
        </p:spPr>
      </p:pic>
      <p:pic>
        <p:nvPicPr>
          <p:cNvPr id="87043" name="Picture 3" descr="C:\Users\15989\Desktop\Greeley Adaptive\P1190396.JPG"/>
          <p:cNvPicPr>
            <a:picLocks noChangeAspect="1" noChangeArrowheads="1"/>
          </p:cNvPicPr>
          <p:nvPr/>
        </p:nvPicPr>
        <p:blipFill>
          <a:blip r:embed="rId7" cstate="print"/>
          <a:srcRect/>
          <a:stretch>
            <a:fillRect/>
          </a:stretch>
        </p:blipFill>
        <p:spPr bwMode="auto">
          <a:xfrm>
            <a:off x="4987961" y="818141"/>
            <a:ext cx="3657275" cy="2743200"/>
          </a:xfrm>
          <a:prstGeom prst="rect">
            <a:avLst/>
          </a:prstGeom>
          <a:noFill/>
        </p:spPr>
      </p:pic>
      <p:pic>
        <p:nvPicPr>
          <p:cNvPr id="87044" name="Picture 4" descr="C:\Users\15989\Desktop\Greeley Adaptive\P1190401.JPG"/>
          <p:cNvPicPr>
            <a:picLocks noChangeAspect="1" noChangeArrowheads="1"/>
          </p:cNvPicPr>
          <p:nvPr/>
        </p:nvPicPr>
        <p:blipFill>
          <a:blip r:embed="rId8" cstate="print"/>
          <a:srcRect/>
          <a:stretch>
            <a:fillRect/>
          </a:stretch>
        </p:blipFill>
        <p:spPr bwMode="auto">
          <a:xfrm>
            <a:off x="717551" y="3603624"/>
            <a:ext cx="3657276" cy="2743200"/>
          </a:xfrm>
          <a:prstGeom prst="rect">
            <a:avLst/>
          </a:prstGeom>
          <a:noFill/>
        </p:spPr>
      </p:pic>
      <p:pic>
        <p:nvPicPr>
          <p:cNvPr id="87045" name="Picture 5" descr="C:\Users\15989\Desktop\Greeley Adaptive\P1190411.JPG"/>
          <p:cNvPicPr>
            <a:picLocks noChangeAspect="1" noChangeArrowheads="1"/>
          </p:cNvPicPr>
          <p:nvPr/>
        </p:nvPicPr>
        <p:blipFill>
          <a:blip r:embed="rId9" cstate="print"/>
          <a:srcRect/>
          <a:stretch>
            <a:fillRect/>
          </a:stretch>
        </p:blipFill>
        <p:spPr bwMode="auto">
          <a:xfrm>
            <a:off x="4987960" y="3623109"/>
            <a:ext cx="3657276" cy="2743200"/>
          </a:xfrm>
          <a:prstGeom prst="rect">
            <a:avLst/>
          </a:prstGeom>
          <a:noFill/>
        </p:spPr>
      </p:pic>
      <p:pic>
        <p:nvPicPr>
          <p:cNvPr id="13" name="Picture 2"/>
          <p:cNvPicPr>
            <a:picLocks noChangeAspect="1" noChangeArrowheads="1"/>
          </p:cNvPicPr>
          <p:nvPr/>
        </p:nvPicPr>
        <p:blipFill>
          <a:blip r:embed="rId10"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advClick="0">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sp>
        <p:nvSpPr>
          <p:cNvPr id="9" name="Title 8"/>
          <p:cNvSpPr>
            <a:spLocks noGrp="1"/>
          </p:cNvSpPr>
          <p:nvPr>
            <p:ph type="title"/>
          </p:nvPr>
        </p:nvSpPr>
        <p:spPr>
          <a:xfrm>
            <a:off x="5922818" y="6418258"/>
            <a:ext cx="872836" cy="390380"/>
          </a:xfrm>
        </p:spPr>
        <p:txBody>
          <a:bodyPr>
            <a:normAutofit/>
          </a:bodyPr>
          <a:lstStyle/>
          <a:p>
            <a:r>
              <a:rPr lang="en-US" sz="1200" dirty="0" smtClean="0"/>
              <a:t>Go Back</a:t>
            </a:r>
            <a:endParaRPr lang="en-US" sz="1200" dirty="0"/>
          </a:p>
        </p:txBody>
      </p:sp>
      <p:sp>
        <p:nvSpPr>
          <p:cNvPr id="11" name="Action Button: Back or Previous 10">
            <a:hlinkClick r:id="rId5" action="ppaction://hlinksldjump" highlightClick="1"/>
          </p:cNvPr>
          <p:cNvSpPr/>
          <p:nvPr/>
        </p:nvSpPr>
        <p:spPr>
          <a:xfrm>
            <a:off x="5378065" y="6396742"/>
            <a:ext cx="450134" cy="43974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457200" y="274638"/>
            <a:ext cx="8229600" cy="598198"/>
          </a:xfrm>
          <a:prstGeom prst="rect">
            <a:avLst/>
          </a:prstGeom>
        </p:spPr>
        <p:txBody>
          <a:bodyPr vert="horz" rtlCol="0" anchor="ctr">
            <a:normAutofit fontScale="92500" lnSpcReduction="2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System components</a:t>
            </a:r>
            <a:endParaRPr kumimoji="0" lang="en-US" sz="41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pic>
        <p:nvPicPr>
          <p:cNvPr id="88066" name="Picture 2" descr="C:\Users\15989\Desktop\Greeley Adaptive\P1130376.JPG"/>
          <p:cNvPicPr>
            <a:picLocks noChangeAspect="1" noChangeArrowheads="1"/>
          </p:cNvPicPr>
          <p:nvPr/>
        </p:nvPicPr>
        <p:blipFill>
          <a:blip r:embed="rId6" cstate="print"/>
          <a:srcRect/>
          <a:stretch>
            <a:fillRect/>
          </a:stretch>
        </p:blipFill>
        <p:spPr bwMode="auto">
          <a:xfrm>
            <a:off x="633844" y="776143"/>
            <a:ext cx="3657276" cy="2743200"/>
          </a:xfrm>
          <a:prstGeom prst="rect">
            <a:avLst/>
          </a:prstGeom>
          <a:noFill/>
        </p:spPr>
      </p:pic>
      <p:pic>
        <p:nvPicPr>
          <p:cNvPr id="88067" name="Picture 3" descr="C:\Users\15989\Desktop\Greeley Adaptive\P2020509.JPG"/>
          <p:cNvPicPr>
            <a:picLocks noChangeAspect="1" noChangeArrowheads="1"/>
          </p:cNvPicPr>
          <p:nvPr/>
        </p:nvPicPr>
        <p:blipFill>
          <a:blip r:embed="rId7" cstate="print"/>
          <a:srcRect/>
          <a:stretch>
            <a:fillRect/>
          </a:stretch>
        </p:blipFill>
        <p:spPr bwMode="auto">
          <a:xfrm>
            <a:off x="613209" y="3584862"/>
            <a:ext cx="3657275" cy="2743200"/>
          </a:xfrm>
          <a:prstGeom prst="rect">
            <a:avLst/>
          </a:prstGeom>
          <a:noFill/>
        </p:spPr>
      </p:pic>
      <p:pic>
        <p:nvPicPr>
          <p:cNvPr id="88068" name="Picture 4" descr="C:\Users\15989\Desktop\Greeley Adaptive\P2140015.JPG"/>
          <p:cNvPicPr>
            <a:picLocks noChangeAspect="1" noChangeArrowheads="1"/>
          </p:cNvPicPr>
          <p:nvPr/>
        </p:nvPicPr>
        <p:blipFill>
          <a:blip r:embed="rId8" cstate="print"/>
          <a:srcRect/>
          <a:stretch>
            <a:fillRect/>
          </a:stretch>
        </p:blipFill>
        <p:spPr bwMode="auto">
          <a:xfrm>
            <a:off x="4645603" y="3582122"/>
            <a:ext cx="3657276" cy="2743200"/>
          </a:xfrm>
          <a:prstGeom prst="rect">
            <a:avLst/>
          </a:prstGeom>
          <a:noFill/>
        </p:spPr>
      </p:pic>
      <p:pic>
        <p:nvPicPr>
          <p:cNvPr id="88069" name="Picture 5" descr="C:\Users\15989\Desktop\Greeley Adaptive\P3260126.JPG"/>
          <p:cNvPicPr>
            <a:picLocks noChangeAspect="1" noChangeArrowheads="1"/>
          </p:cNvPicPr>
          <p:nvPr/>
        </p:nvPicPr>
        <p:blipFill>
          <a:blip r:embed="rId9" cstate="print"/>
          <a:srcRect/>
          <a:stretch>
            <a:fillRect/>
          </a:stretch>
        </p:blipFill>
        <p:spPr bwMode="auto">
          <a:xfrm>
            <a:off x="4623071" y="777534"/>
            <a:ext cx="3657600" cy="2743200"/>
          </a:xfrm>
          <a:prstGeom prst="rect">
            <a:avLst/>
          </a:prstGeom>
          <a:noFill/>
        </p:spPr>
      </p:pic>
      <p:pic>
        <p:nvPicPr>
          <p:cNvPr id="13" name="Picture 2"/>
          <p:cNvPicPr>
            <a:picLocks noChangeAspect="1" noChangeArrowheads="1"/>
          </p:cNvPicPr>
          <p:nvPr/>
        </p:nvPicPr>
        <p:blipFill>
          <a:blip r:embed="rId10"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advClick="0">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sp>
        <p:nvSpPr>
          <p:cNvPr id="9" name="Title 8"/>
          <p:cNvSpPr>
            <a:spLocks noGrp="1"/>
          </p:cNvSpPr>
          <p:nvPr>
            <p:ph type="title"/>
          </p:nvPr>
        </p:nvSpPr>
        <p:spPr>
          <a:xfrm>
            <a:off x="5860474" y="6467620"/>
            <a:ext cx="872836" cy="390380"/>
          </a:xfrm>
        </p:spPr>
        <p:txBody>
          <a:bodyPr>
            <a:normAutofit/>
          </a:bodyPr>
          <a:lstStyle/>
          <a:p>
            <a:r>
              <a:rPr lang="en-US" sz="1200" dirty="0" smtClean="0"/>
              <a:t>Go Back</a:t>
            </a:r>
            <a:endParaRPr lang="en-US" sz="1200" dirty="0"/>
          </a:p>
        </p:txBody>
      </p:sp>
      <p:sp>
        <p:nvSpPr>
          <p:cNvPr id="11" name="Action Button: Back or Previous 10">
            <a:hlinkClick r:id="rId5" action="ppaction://hlinksldjump" highlightClick="1"/>
          </p:cNvPr>
          <p:cNvSpPr/>
          <p:nvPr/>
        </p:nvSpPr>
        <p:spPr>
          <a:xfrm>
            <a:off x="5368776" y="6396742"/>
            <a:ext cx="450134" cy="43974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457200" y="274638"/>
            <a:ext cx="8229600" cy="598198"/>
          </a:xfrm>
          <a:prstGeom prst="rect">
            <a:avLst/>
          </a:prstGeom>
        </p:spPr>
        <p:txBody>
          <a:bodyPr vert="horz" rtlCol="0" anchor="ctr">
            <a:normAutofit fontScale="92500" lnSpcReduction="2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100" b="1" dirty="0" smtClean="0">
                <a:solidFill>
                  <a:schemeClr val="tx2"/>
                </a:solidFill>
                <a:effectLst>
                  <a:outerShdw blurRad="31750" dist="25400" dir="5400000" algn="tl" rotWithShape="0">
                    <a:srgbClr val="000000">
                      <a:alpha val="25000"/>
                    </a:srgbClr>
                  </a:outerShdw>
                </a:effectLst>
                <a:latin typeface="+mj-lt"/>
                <a:ea typeface="+mj-ea"/>
                <a:cs typeface="+mj-cs"/>
              </a:rPr>
              <a:t>Signal switch over at night</a:t>
            </a:r>
            <a:endParaRPr kumimoji="0" lang="en-US" sz="41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pic>
        <p:nvPicPr>
          <p:cNvPr id="89090" name="Picture 2" descr="C:\Users\15989\Desktop\Greeley Adaptive\P3040078.JPG"/>
          <p:cNvPicPr>
            <a:picLocks noChangeAspect="1" noChangeArrowheads="1"/>
          </p:cNvPicPr>
          <p:nvPr/>
        </p:nvPicPr>
        <p:blipFill>
          <a:blip r:embed="rId6" cstate="print"/>
          <a:srcRect/>
          <a:stretch>
            <a:fillRect/>
          </a:stretch>
        </p:blipFill>
        <p:spPr bwMode="auto">
          <a:xfrm>
            <a:off x="363682" y="817418"/>
            <a:ext cx="3657276" cy="2743200"/>
          </a:xfrm>
          <a:prstGeom prst="rect">
            <a:avLst/>
          </a:prstGeom>
          <a:noFill/>
        </p:spPr>
      </p:pic>
      <p:pic>
        <p:nvPicPr>
          <p:cNvPr id="89091" name="Picture 3" descr="C:\Users\15989\Desktop\Greeley Adaptive\P3050103.JPG"/>
          <p:cNvPicPr>
            <a:picLocks noChangeAspect="1" noChangeArrowheads="1"/>
          </p:cNvPicPr>
          <p:nvPr/>
        </p:nvPicPr>
        <p:blipFill>
          <a:blip r:embed="rId7" cstate="print"/>
          <a:srcRect/>
          <a:stretch>
            <a:fillRect/>
          </a:stretch>
        </p:blipFill>
        <p:spPr bwMode="auto">
          <a:xfrm>
            <a:off x="5051281" y="839355"/>
            <a:ext cx="3657275" cy="2743200"/>
          </a:xfrm>
          <a:prstGeom prst="rect">
            <a:avLst/>
          </a:prstGeom>
          <a:noFill/>
        </p:spPr>
      </p:pic>
      <p:pic>
        <p:nvPicPr>
          <p:cNvPr id="89092" name="Picture 4" descr="C:\Users\15989\Desktop\Greeley Adaptive\P3080206.JPG"/>
          <p:cNvPicPr>
            <a:picLocks noChangeAspect="1" noChangeArrowheads="1"/>
          </p:cNvPicPr>
          <p:nvPr/>
        </p:nvPicPr>
        <p:blipFill>
          <a:blip r:embed="rId8" cstate="print"/>
          <a:srcRect/>
          <a:stretch>
            <a:fillRect/>
          </a:stretch>
        </p:blipFill>
        <p:spPr bwMode="auto">
          <a:xfrm>
            <a:off x="2744066" y="3612115"/>
            <a:ext cx="3657276" cy="2743200"/>
          </a:xfrm>
          <a:prstGeom prst="rect">
            <a:avLst/>
          </a:prstGeom>
          <a:noFill/>
        </p:spPr>
      </p:pic>
      <p:pic>
        <p:nvPicPr>
          <p:cNvPr id="13" name="Picture 2"/>
          <p:cNvPicPr>
            <a:picLocks noChangeAspect="1" noChangeArrowheads="1"/>
          </p:cNvPicPr>
          <p:nvPr/>
        </p:nvPicPr>
        <p:blipFill>
          <a:blip r:embed="rId9"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advClick="0">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7672504" y="6540427"/>
            <a:ext cx="1421255" cy="297477"/>
            <a:chOff x="5288702" y="5552911"/>
            <a:chExt cx="3650562" cy="764084"/>
          </a:xfrm>
        </p:grpSpPr>
        <p:pic>
          <p:nvPicPr>
            <p:cNvPr id="5"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sp>
        <p:nvSpPr>
          <p:cNvPr id="9" name="Title 8"/>
          <p:cNvSpPr>
            <a:spLocks noGrp="1"/>
          </p:cNvSpPr>
          <p:nvPr>
            <p:ph type="title"/>
          </p:nvPr>
        </p:nvSpPr>
        <p:spPr>
          <a:xfrm>
            <a:off x="5860474" y="6467620"/>
            <a:ext cx="872836" cy="390380"/>
          </a:xfrm>
        </p:spPr>
        <p:txBody>
          <a:bodyPr>
            <a:normAutofit/>
          </a:bodyPr>
          <a:lstStyle/>
          <a:p>
            <a:r>
              <a:rPr lang="en-US" sz="1200" dirty="0" smtClean="0"/>
              <a:t>Go Back</a:t>
            </a:r>
            <a:endParaRPr lang="en-US" sz="1200" dirty="0"/>
          </a:p>
        </p:txBody>
      </p:sp>
      <p:sp>
        <p:nvSpPr>
          <p:cNvPr id="11" name="Action Button: Back or Previous 10">
            <a:hlinkClick r:id="rId5" action="ppaction://hlinksldjump" highlightClick="1"/>
          </p:cNvPr>
          <p:cNvSpPr/>
          <p:nvPr/>
        </p:nvSpPr>
        <p:spPr>
          <a:xfrm>
            <a:off x="5368776" y="6396742"/>
            <a:ext cx="450134" cy="43974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457200" y="274638"/>
            <a:ext cx="8229600" cy="598198"/>
          </a:xfrm>
          <a:prstGeom prst="rect">
            <a:avLst/>
          </a:prstGeom>
        </p:spPr>
        <p:txBody>
          <a:bodyPr vert="horz" rtlCol="0" anchor="ctr">
            <a:normAutofit fontScale="92500" lnSpcReduction="2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100" b="1" noProof="0" dirty="0" smtClean="0">
                <a:solidFill>
                  <a:schemeClr val="tx2"/>
                </a:solidFill>
                <a:effectLst>
                  <a:outerShdw blurRad="31750" dist="25400" dir="5400000" algn="tl" rotWithShape="0">
                    <a:srgbClr val="000000">
                      <a:alpha val="25000"/>
                    </a:srgbClr>
                  </a:outerShdw>
                </a:effectLst>
                <a:latin typeface="+mj-lt"/>
                <a:ea typeface="+mj-ea"/>
                <a:cs typeface="+mj-cs"/>
              </a:rPr>
              <a:t>Larger pull boxes</a:t>
            </a:r>
            <a:endParaRPr kumimoji="0" lang="en-US" sz="41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pic>
        <p:nvPicPr>
          <p:cNvPr id="90114" name="Picture 2" descr="C:\Users\15989\Desktop\Greeley Adaptive\PC270142.JPG"/>
          <p:cNvPicPr>
            <a:picLocks noChangeAspect="1" noChangeArrowheads="1"/>
          </p:cNvPicPr>
          <p:nvPr/>
        </p:nvPicPr>
        <p:blipFill>
          <a:blip r:embed="rId6" cstate="print"/>
          <a:srcRect/>
          <a:stretch>
            <a:fillRect/>
          </a:stretch>
        </p:blipFill>
        <p:spPr bwMode="auto">
          <a:xfrm>
            <a:off x="156875" y="1877868"/>
            <a:ext cx="4266821" cy="3200400"/>
          </a:xfrm>
          <a:prstGeom prst="rect">
            <a:avLst/>
          </a:prstGeom>
          <a:noFill/>
        </p:spPr>
      </p:pic>
      <p:pic>
        <p:nvPicPr>
          <p:cNvPr id="90116" name="Picture 4" descr="D:\Night work 26th\P3070195.JPG"/>
          <p:cNvPicPr>
            <a:picLocks noChangeAspect="1" noChangeArrowheads="1"/>
          </p:cNvPicPr>
          <p:nvPr/>
        </p:nvPicPr>
        <p:blipFill>
          <a:blip r:embed="rId7" cstate="print"/>
          <a:srcRect/>
          <a:stretch>
            <a:fillRect/>
          </a:stretch>
        </p:blipFill>
        <p:spPr bwMode="auto">
          <a:xfrm>
            <a:off x="4687744" y="1887682"/>
            <a:ext cx="4266822" cy="3200400"/>
          </a:xfrm>
          <a:prstGeom prst="rect">
            <a:avLst/>
          </a:prstGeom>
          <a:noFill/>
        </p:spPr>
      </p:pic>
      <p:pic>
        <p:nvPicPr>
          <p:cNvPr id="10" name="Picture 2"/>
          <p:cNvPicPr>
            <a:picLocks noChangeAspect="1" noChangeArrowheads="1"/>
          </p:cNvPicPr>
          <p:nvPr/>
        </p:nvPicPr>
        <p:blipFill>
          <a:blip r:embed="rId8"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advClick="0">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91" y="1674034"/>
            <a:ext cx="7533409" cy="539229"/>
          </a:xfrm>
        </p:spPr>
        <p:txBody>
          <a:bodyPr>
            <a:normAutofit/>
          </a:bodyPr>
          <a:lstStyle/>
          <a:p>
            <a:r>
              <a:rPr lang="en-US" sz="2800" dirty="0" smtClean="0"/>
              <a:t>Shorter travel time/less delay</a:t>
            </a:r>
            <a:endParaRPr lang="en-US" dirty="0"/>
          </a:p>
        </p:txBody>
      </p:sp>
      <p:sp>
        <p:nvSpPr>
          <p:cNvPr id="2" name="Title 1"/>
          <p:cNvSpPr>
            <a:spLocks noGrp="1"/>
          </p:cNvSpPr>
          <p:nvPr>
            <p:ph type="title"/>
          </p:nvPr>
        </p:nvSpPr>
        <p:spPr/>
        <p:txBody>
          <a:bodyPr>
            <a:normAutofit fontScale="90000"/>
          </a:bodyPr>
          <a:lstStyle/>
          <a:p>
            <a:r>
              <a:rPr lang="en-US" dirty="0" smtClean="0"/>
              <a:t>Adaptive signal timing is providing immediate benefits to customers</a:t>
            </a:r>
            <a:endParaRPr lang="en-US" dirty="0"/>
          </a:p>
        </p:txBody>
      </p:sp>
      <p:grpSp>
        <p:nvGrpSpPr>
          <p:cNvPr id="12" name="Group 11"/>
          <p:cNvGrpSpPr/>
          <p:nvPr/>
        </p:nvGrpSpPr>
        <p:grpSpPr>
          <a:xfrm>
            <a:off x="7672504" y="6540427"/>
            <a:ext cx="1421255" cy="297477"/>
            <a:chOff x="5288702" y="5552911"/>
            <a:chExt cx="3650562" cy="764084"/>
          </a:xfrm>
        </p:grpSpPr>
        <p:pic>
          <p:nvPicPr>
            <p:cNvPr id="13"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14"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graphicFrame>
        <p:nvGraphicFramePr>
          <p:cNvPr id="11" name="Table 10"/>
          <p:cNvGraphicFramePr>
            <a:graphicFrameLocks noGrp="1"/>
          </p:cNvGraphicFramePr>
          <p:nvPr/>
        </p:nvGraphicFramePr>
        <p:xfrm>
          <a:off x="436303" y="2421041"/>
          <a:ext cx="8460271" cy="2554794"/>
        </p:xfrm>
        <a:graphic>
          <a:graphicData uri="http://schemas.openxmlformats.org/drawingml/2006/table">
            <a:tbl>
              <a:tblPr firstRow="1" bandRow="1">
                <a:tableStyleId>{5C22544A-7EE6-4342-B048-85BDC9FD1C3A}</a:tableStyleId>
              </a:tblPr>
              <a:tblGrid>
                <a:gridCol w="1309737"/>
                <a:gridCol w="1556558"/>
                <a:gridCol w="1796527"/>
                <a:gridCol w="1441524"/>
                <a:gridCol w="1075765"/>
                <a:gridCol w="1280160"/>
              </a:tblGrid>
              <a:tr h="361620">
                <a:tc gridSpan="6">
                  <a:txBody>
                    <a:bodyPr/>
                    <a:lstStyle/>
                    <a:p>
                      <a:pPr algn="ctr"/>
                      <a:r>
                        <a:rPr lang="en-US" dirty="0" smtClean="0"/>
                        <a:t>Travel Time Benefits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1754">
                <a:tc>
                  <a:txBody>
                    <a:bodyPr/>
                    <a:lstStyle/>
                    <a:p>
                      <a:pPr marL="0" algn="ctr" rtl="0" eaLnBrk="1" latinLnBrk="0" hangingPunct="1"/>
                      <a:r>
                        <a:rPr kumimoji="0" lang="en-US" b="1" kern="1200" dirty="0" smtClean="0">
                          <a:solidFill>
                            <a:schemeClr val="lt1"/>
                          </a:solidFill>
                          <a:latin typeface="+mn-lt"/>
                          <a:ea typeface="+mn-ea"/>
                          <a:cs typeface="+mn-cs"/>
                        </a:rPr>
                        <a:t>Time 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b="1" kern="1200" dirty="0" smtClean="0">
                          <a:solidFill>
                            <a:schemeClr val="lt1"/>
                          </a:solidFill>
                          <a:latin typeface="+mn-lt"/>
                          <a:ea typeface="+mn-ea"/>
                          <a:cs typeface="+mn-cs"/>
                        </a:rPr>
                        <a:t>Total Trip Time</a:t>
                      </a:r>
                      <a:r>
                        <a:rPr kumimoji="0" lang="en-US" b="1" kern="1200" baseline="0" dirty="0" smtClean="0">
                          <a:solidFill>
                            <a:schemeClr val="lt1"/>
                          </a:solidFill>
                          <a:latin typeface="+mn-lt"/>
                          <a:ea typeface="+mn-ea"/>
                          <a:cs typeface="+mn-cs"/>
                        </a:rPr>
                        <a:t> Saved</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b="1" kern="1200" baseline="0" dirty="0" smtClean="0">
                          <a:solidFill>
                            <a:schemeClr val="lt1"/>
                          </a:solidFill>
                          <a:latin typeface="+mn-lt"/>
                          <a:ea typeface="+mn-ea"/>
                          <a:cs typeface="+mn-cs"/>
                        </a:rPr>
                        <a:t>(%)</a:t>
                      </a:r>
                      <a:endParaRPr kumimoji="0" lang="en-US" b="1" kern="1200" dirty="0" smtClean="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rtl="0" eaLnBrk="1" latinLnBrk="0" hangingPunct="1"/>
                      <a:r>
                        <a:rPr kumimoji="0" lang="en-US" b="1" kern="1200" dirty="0" smtClean="0">
                          <a:solidFill>
                            <a:schemeClr val="lt1"/>
                          </a:solidFill>
                          <a:latin typeface="+mn-lt"/>
                          <a:ea typeface="+mn-ea"/>
                          <a:cs typeface="+mn-cs"/>
                        </a:rPr>
                        <a:t>Time Saved (sec/</a:t>
                      </a:r>
                      <a:r>
                        <a:rPr kumimoji="0" lang="en-US" b="1" kern="1200" dirty="0" err="1" smtClean="0">
                          <a:solidFill>
                            <a:schemeClr val="lt1"/>
                          </a:solidFill>
                          <a:latin typeface="+mn-lt"/>
                          <a:ea typeface="+mn-ea"/>
                          <a:cs typeface="+mn-cs"/>
                        </a:rPr>
                        <a:t>veh</a:t>
                      </a:r>
                      <a:r>
                        <a:rPr kumimoji="0" lang="en-US" b="1" kern="1200" dirty="0" smtClean="0">
                          <a:solidFill>
                            <a:schemeClr val="lt1"/>
                          </a:solidFill>
                          <a:latin typeface="+mn-lt"/>
                          <a:ea typeface="+mn-ea"/>
                          <a:cs typeface="+mn-cs"/>
                        </a:rPr>
                        <a:t>/trip)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rtl="0" eaLnBrk="1" latinLnBrk="0" hangingPunct="1"/>
                      <a:r>
                        <a:rPr kumimoji="0" lang="en-US" b="1" kern="1200" dirty="0" smtClean="0">
                          <a:solidFill>
                            <a:schemeClr val="lt1"/>
                          </a:solidFill>
                          <a:latin typeface="+mn-lt"/>
                          <a:ea typeface="+mn-ea"/>
                          <a:cs typeface="+mn-cs"/>
                        </a:rPr>
                        <a:t>Daily</a:t>
                      </a:r>
                      <a:r>
                        <a:rPr kumimoji="0" lang="en-US" b="1" kern="1200" baseline="0" dirty="0" smtClean="0">
                          <a:solidFill>
                            <a:schemeClr val="lt1"/>
                          </a:solidFill>
                          <a:latin typeface="+mn-lt"/>
                          <a:ea typeface="+mn-ea"/>
                          <a:cs typeface="+mn-cs"/>
                        </a:rPr>
                        <a:t> Time Saved</a:t>
                      </a:r>
                    </a:p>
                    <a:p>
                      <a:pPr marL="0" algn="ctr" rtl="0" eaLnBrk="1" latinLnBrk="0" hangingPunct="1"/>
                      <a:r>
                        <a:rPr kumimoji="0" lang="en-US" b="1" kern="1200" baseline="0" dirty="0" smtClean="0">
                          <a:solidFill>
                            <a:schemeClr val="lt1"/>
                          </a:solidFill>
                          <a:latin typeface="+mn-lt"/>
                          <a:ea typeface="+mn-ea"/>
                          <a:cs typeface="+mn-cs"/>
                        </a:rPr>
                        <a:t>(hours)</a:t>
                      </a:r>
                      <a:endParaRPr kumimoji="0" lang="en-US" b="1" kern="1200" dirty="0" smtClean="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rtl="0" eaLnBrk="1" latinLnBrk="0" hangingPunct="1"/>
                      <a:r>
                        <a:rPr kumimoji="0" lang="en-US" b="1" kern="1200" dirty="0" smtClean="0">
                          <a:solidFill>
                            <a:schemeClr val="lt1"/>
                          </a:solidFill>
                          <a:latin typeface="+mn-lt"/>
                          <a:ea typeface="+mn-ea"/>
                          <a:cs typeface="+mn-cs"/>
                        </a:rPr>
                        <a:t>Daily</a:t>
                      </a:r>
                      <a:r>
                        <a:rPr kumimoji="0" lang="en-US" b="1" kern="1200" baseline="0" dirty="0" smtClean="0">
                          <a:solidFill>
                            <a:schemeClr val="lt1"/>
                          </a:solidFill>
                          <a:latin typeface="+mn-lt"/>
                          <a:ea typeface="+mn-ea"/>
                          <a:cs typeface="+mn-cs"/>
                        </a:rPr>
                        <a:t> </a:t>
                      </a:r>
                      <a:r>
                        <a:rPr kumimoji="0" lang="en-US" b="1" kern="1200" dirty="0" smtClean="0">
                          <a:solidFill>
                            <a:schemeClr val="lt1"/>
                          </a:solidFill>
                          <a:latin typeface="+mn-lt"/>
                          <a:ea typeface="+mn-ea"/>
                          <a:cs typeface="+mn-cs"/>
                        </a:rPr>
                        <a:t>Savings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rtl="0" eaLnBrk="1" latinLnBrk="0" hangingPunct="1"/>
                      <a:r>
                        <a:rPr kumimoji="0" lang="en-US" b="1" kern="1200" dirty="0" smtClean="0">
                          <a:solidFill>
                            <a:schemeClr val="lt1"/>
                          </a:solidFill>
                          <a:latin typeface="+mn-lt"/>
                          <a:ea typeface="+mn-ea"/>
                          <a:cs typeface="+mn-cs"/>
                        </a:rPr>
                        <a:t>Annual Savings (millions)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61620">
                <a:tc>
                  <a:txBody>
                    <a:bodyPr/>
                    <a:lstStyle/>
                    <a:p>
                      <a:pPr algn="ctr"/>
                      <a:r>
                        <a:rPr lang="en-US" dirty="0" smtClean="0"/>
                        <a:t>Weekdays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32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218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$4,251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$1.06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1620">
                <a:tc>
                  <a:txBody>
                    <a:bodyPr/>
                    <a:lstStyle/>
                    <a:p>
                      <a:pPr algn="ctr"/>
                      <a:r>
                        <a:rPr lang="en-US" dirty="0" smtClean="0"/>
                        <a:t>Weekends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40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179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$3,491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$0.35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1620">
                <a:tc gridSpan="3">
                  <a:txBody>
                    <a:bodyPr/>
                    <a:lstStyle/>
                    <a:p>
                      <a:pPr algn="ctr"/>
                      <a:r>
                        <a:rPr lang="en-US" dirty="0" smtClean="0"/>
                        <a:t>Yearly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72,400</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$4,034</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$1.41</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0" name="Picture 2"/>
          <p:cNvPicPr>
            <a:picLocks noChangeAspect="1" noChangeArrowheads="1"/>
          </p:cNvPicPr>
          <p:nvPr/>
        </p:nvPicPr>
        <p:blipFill>
          <a:blip r:embed="rId5"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advClick="0">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46810" y="1638300"/>
            <a:ext cx="6026726" cy="512618"/>
          </a:xfrm>
        </p:spPr>
        <p:txBody>
          <a:bodyPr>
            <a:noAutofit/>
          </a:bodyPr>
          <a:lstStyle/>
          <a:p>
            <a:r>
              <a:rPr lang="en-US" sz="2800" dirty="0" smtClean="0"/>
              <a:t>Fewer stops on 10</a:t>
            </a:r>
            <a:r>
              <a:rPr lang="en-US" sz="2800" baseline="30000" dirty="0" smtClean="0"/>
              <a:t>th</a:t>
            </a:r>
            <a:r>
              <a:rPr lang="en-US" sz="2800" dirty="0" smtClean="0"/>
              <a:t> Street</a:t>
            </a:r>
          </a:p>
        </p:txBody>
      </p:sp>
      <p:sp>
        <p:nvSpPr>
          <p:cNvPr id="2" name="Title 1"/>
          <p:cNvSpPr>
            <a:spLocks noGrp="1"/>
          </p:cNvSpPr>
          <p:nvPr>
            <p:ph type="title"/>
          </p:nvPr>
        </p:nvSpPr>
        <p:spPr/>
        <p:txBody>
          <a:bodyPr>
            <a:normAutofit fontScale="90000"/>
          </a:bodyPr>
          <a:lstStyle/>
          <a:p>
            <a:r>
              <a:rPr lang="en-US" dirty="0" smtClean="0"/>
              <a:t>Adaptive signal timing is providing immediate benefits to customers</a:t>
            </a:r>
            <a:endParaRPr lang="en-US" dirty="0"/>
          </a:p>
        </p:txBody>
      </p:sp>
      <p:sp>
        <p:nvSpPr>
          <p:cNvPr id="7" name="Content Placeholder 7"/>
          <p:cNvSpPr txBox="1">
            <a:spLocks/>
          </p:cNvSpPr>
          <p:nvPr/>
        </p:nvSpPr>
        <p:spPr>
          <a:xfrm>
            <a:off x="1398943" y="4677417"/>
            <a:ext cx="6362700" cy="879764"/>
          </a:xfrm>
          <a:prstGeom prst="rect">
            <a:avLst/>
          </a:prstGeom>
        </p:spPr>
        <p:txBody>
          <a:bodyPr vert="horz">
            <a:normAutofit/>
          </a:bodyPr>
          <a:lstStyle/>
          <a:p>
            <a:pPr marL="164592" indent="-228600" fontAlgn="auto">
              <a:spcBef>
                <a:spcPts val="324"/>
              </a:spcBef>
              <a:spcAft>
                <a:spcPts val="0"/>
              </a:spcAft>
              <a:buClr>
                <a:schemeClr val="accent1"/>
              </a:buClr>
              <a:buFont typeface="Verdana"/>
              <a:buChar char="◦"/>
            </a:pPr>
            <a:r>
              <a:rPr kumimoji="0" lang="en-US" sz="2300" b="0" i="0" u="none" strike="noStrike" kern="1200" cap="none" spc="0" normalizeH="0" baseline="0" noProof="0" dirty="0" smtClean="0">
                <a:ln>
                  <a:noFill/>
                </a:ln>
                <a:solidFill>
                  <a:schemeClr val="tx1"/>
                </a:solidFill>
                <a:effectLst/>
                <a:uLnTx/>
                <a:uFillTx/>
                <a:latin typeface="+mn-lt"/>
                <a:ea typeface="+mn-ea"/>
                <a:cs typeface="+mn-cs"/>
              </a:rPr>
              <a:t>1 out of 3 stops eliminated on weekdays</a:t>
            </a:r>
          </a:p>
          <a:p>
            <a:pPr marL="164592" indent="-228600" fontAlgn="auto">
              <a:spcBef>
                <a:spcPts val="324"/>
              </a:spcBef>
              <a:spcAft>
                <a:spcPts val="0"/>
              </a:spcAft>
              <a:buClr>
                <a:schemeClr val="accent1"/>
              </a:buClr>
              <a:buFont typeface="Verdana"/>
              <a:buChar char="◦"/>
            </a:pPr>
            <a:r>
              <a:rPr kumimoji="0" lang="en-US" sz="2300" b="0" i="0" u="none" strike="noStrike" kern="1200" cap="none" spc="0" normalizeH="0" baseline="0" noProof="0" dirty="0" smtClean="0">
                <a:ln>
                  <a:noFill/>
                </a:ln>
                <a:solidFill>
                  <a:schemeClr val="tx1"/>
                </a:solidFill>
                <a:effectLst/>
                <a:uLnTx/>
                <a:uFillTx/>
                <a:latin typeface="+mn-lt"/>
                <a:ea typeface="+mn-ea"/>
                <a:cs typeface="+mn-cs"/>
              </a:rPr>
              <a:t>1 out of 2 stops eliminated on weekends</a:t>
            </a:r>
            <a:endParaRPr kumimoji="0" lang="en-US" sz="23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6" name="Group 5"/>
          <p:cNvGrpSpPr/>
          <p:nvPr/>
        </p:nvGrpSpPr>
        <p:grpSpPr>
          <a:xfrm>
            <a:off x="7672504" y="6540427"/>
            <a:ext cx="1421255" cy="297477"/>
            <a:chOff x="5288702" y="5552911"/>
            <a:chExt cx="3650562" cy="764084"/>
          </a:xfrm>
        </p:grpSpPr>
        <p:pic>
          <p:nvPicPr>
            <p:cNvPr id="9" name="Picture 2"/>
            <p:cNvPicPr>
              <a:picLocks noChangeAspect="1" noChangeArrowheads="1"/>
            </p:cNvPicPr>
            <p:nvPr/>
          </p:nvPicPr>
          <p:blipFill>
            <a:blip r:embed="rId3"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10" name="Picture 3"/>
            <p:cNvPicPr>
              <a:picLocks noChangeAspect="1" noChangeArrowheads="1"/>
            </p:cNvPicPr>
            <p:nvPr/>
          </p:nvPicPr>
          <p:blipFill>
            <a:blip r:embed="rId4" cstate="print"/>
            <a:srcRect/>
            <a:stretch>
              <a:fillRect/>
            </a:stretch>
          </p:blipFill>
          <p:spPr bwMode="auto">
            <a:xfrm>
              <a:off x="5288702" y="5552911"/>
              <a:ext cx="1323109" cy="764084"/>
            </a:xfrm>
            <a:prstGeom prst="rect">
              <a:avLst/>
            </a:prstGeom>
            <a:noFill/>
            <a:ln w="9525">
              <a:noFill/>
              <a:miter lim="800000"/>
              <a:headEnd/>
              <a:tailEnd/>
            </a:ln>
            <a:effectLst/>
          </p:spPr>
        </p:pic>
      </p:grpSp>
      <p:graphicFrame>
        <p:nvGraphicFramePr>
          <p:cNvPr id="11" name="Table 10"/>
          <p:cNvGraphicFramePr>
            <a:graphicFrameLocks noGrp="1"/>
          </p:cNvGraphicFramePr>
          <p:nvPr/>
        </p:nvGraphicFramePr>
        <p:xfrm>
          <a:off x="1979536" y="2260777"/>
          <a:ext cx="5206572" cy="2215032"/>
        </p:xfrm>
        <a:graphic>
          <a:graphicData uri="http://schemas.openxmlformats.org/drawingml/2006/table">
            <a:tbl>
              <a:tblPr firstRow="1" bandRow="1">
                <a:tableStyleId>{5C22544A-7EE6-4342-B048-85BDC9FD1C3A}</a:tableStyleId>
              </a:tblPr>
              <a:tblGrid>
                <a:gridCol w="1672359"/>
                <a:gridCol w="1995870"/>
                <a:gridCol w="1538343"/>
              </a:tblGrid>
              <a:tr h="393738">
                <a:tc gridSpan="3">
                  <a:txBody>
                    <a:bodyPr/>
                    <a:lstStyle/>
                    <a:p>
                      <a:pPr algn="ctr"/>
                      <a:r>
                        <a:rPr lang="en-US" dirty="0" smtClean="0"/>
                        <a:t>Reduction in Stops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393738">
                <a:tc>
                  <a:txBody>
                    <a:bodyPr/>
                    <a:lstStyle/>
                    <a:p>
                      <a:pPr marL="0" algn="ctr" rtl="0" eaLnBrk="1" latinLnBrk="0" hangingPunct="1"/>
                      <a:r>
                        <a:rPr kumimoji="0" lang="en-US" b="1" kern="1200" dirty="0" smtClean="0">
                          <a:solidFill>
                            <a:schemeClr val="lt1"/>
                          </a:solidFill>
                          <a:latin typeface="+mn-lt"/>
                          <a:ea typeface="+mn-ea"/>
                          <a:cs typeface="+mn-cs"/>
                        </a:rPr>
                        <a:t>Time 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rtl="0" eaLnBrk="1" latinLnBrk="0" hangingPunct="1"/>
                      <a:r>
                        <a:rPr kumimoji="0" lang="en-US" b="1" kern="1200" dirty="0" smtClean="0">
                          <a:solidFill>
                            <a:schemeClr val="lt1"/>
                          </a:solidFill>
                          <a:latin typeface="+mn-lt"/>
                          <a:ea typeface="+mn-ea"/>
                          <a:cs typeface="+mn-cs"/>
                        </a:rPr>
                        <a:t>Total Stops Eliminated</a:t>
                      </a:r>
                      <a:r>
                        <a:rPr kumimoji="0" lang="en-US" b="1" kern="1200" baseline="0" dirty="0" smtClean="0">
                          <a:solidFill>
                            <a:schemeClr val="lt1"/>
                          </a:solidFill>
                          <a:latin typeface="+mn-lt"/>
                          <a:ea typeface="+mn-ea"/>
                          <a:cs typeface="+mn-cs"/>
                        </a:rPr>
                        <a:t> </a:t>
                      </a:r>
                      <a:r>
                        <a:rPr kumimoji="0" lang="en-US" b="1" kern="1200" dirty="0" smtClean="0">
                          <a:solidFill>
                            <a:schemeClr val="lt1"/>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rtl="0" eaLnBrk="1" latinLnBrk="0" hangingPunct="1"/>
                      <a:r>
                        <a:rPr kumimoji="0" lang="en-US" b="1" kern="1200" dirty="0" smtClean="0">
                          <a:solidFill>
                            <a:schemeClr val="lt1"/>
                          </a:solidFill>
                          <a:latin typeface="+mn-lt"/>
                          <a:ea typeface="+mn-ea"/>
                          <a:cs typeface="+mn-cs"/>
                        </a:rPr>
                        <a:t>Number of Fewer Stops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93738">
                <a:tc>
                  <a:txBody>
                    <a:bodyPr/>
                    <a:lstStyle/>
                    <a:p>
                      <a:pPr algn="ctr"/>
                      <a:r>
                        <a:rPr lang="en-US" dirty="0" smtClean="0"/>
                        <a:t>Weekdays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16,477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738">
                <a:tc>
                  <a:txBody>
                    <a:bodyPr/>
                    <a:lstStyle/>
                    <a:p>
                      <a:pPr algn="ctr"/>
                      <a:r>
                        <a:rPr lang="en-US" dirty="0" smtClean="0"/>
                        <a:t>Weekends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52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16,941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738">
                <a:tc gridSpan="2">
                  <a:txBody>
                    <a:bodyPr/>
                    <a:lstStyle/>
                    <a:p>
                      <a:pPr algn="ctr"/>
                      <a:r>
                        <a:rPr lang="en-US" dirty="0" smtClean="0"/>
                        <a:t>Year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5,813,350</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2" name="Picture 2"/>
          <p:cNvPicPr>
            <a:picLocks noChangeAspect="1" noChangeArrowheads="1"/>
          </p:cNvPicPr>
          <p:nvPr/>
        </p:nvPicPr>
        <p:blipFill>
          <a:blip r:embed="rId5"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advClick="0">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64329"/>
            <a:ext cx="4249882" cy="496980"/>
          </a:xfrm>
        </p:spPr>
        <p:txBody>
          <a:bodyPr>
            <a:noAutofit/>
          </a:bodyPr>
          <a:lstStyle/>
          <a:p>
            <a:r>
              <a:rPr lang="en-US" sz="2800" dirty="0" smtClean="0"/>
              <a:t>Higher travel speeds</a:t>
            </a:r>
            <a:endParaRPr lang="en-US" sz="2800" dirty="0"/>
          </a:p>
        </p:txBody>
      </p:sp>
      <p:sp>
        <p:nvSpPr>
          <p:cNvPr id="2" name="Title 1"/>
          <p:cNvSpPr>
            <a:spLocks noGrp="1"/>
          </p:cNvSpPr>
          <p:nvPr>
            <p:ph type="title"/>
          </p:nvPr>
        </p:nvSpPr>
        <p:spPr/>
        <p:txBody>
          <a:bodyPr>
            <a:normAutofit fontScale="90000"/>
          </a:bodyPr>
          <a:lstStyle/>
          <a:p>
            <a:r>
              <a:rPr lang="en-US" dirty="0" smtClean="0"/>
              <a:t>Adaptive signal timing is providing immediate benefits to customers</a:t>
            </a:r>
            <a:endParaRPr lang="en-US" dirty="0"/>
          </a:p>
        </p:txBody>
      </p:sp>
      <p:pic>
        <p:nvPicPr>
          <p:cNvPr id="2050" name="Picture 2"/>
          <p:cNvPicPr preferRelativeResize="0">
            <a:picLocks noChangeArrowheads="1"/>
          </p:cNvPicPr>
          <p:nvPr/>
        </p:nvPicPr>
        <p:blipFill>
          <a:blip r:embed="rId3" cstate="print"/>
          <a:srcRect/>
          <a:stretch>
            <a:fillRect/>
          </a:stretch>
        </p:blipFill>
        <p:spPr bwMode="auto">
          <a:xfrm>
            <a:off x="208379" y="2191087"/>
            <a:ext cx="4343400" cy="3200400"/>
          </a:xfrm>
          <a:prstGeom prst="rect">
            <a:avLst/>
          </a:prstGeom>
          <a:noFill/>
          <a:ln w="9525">
            <a:noFill/>
            <a:miter lim="800000"/>
            <a:headEnd/>
            <a:tailEnd/>
          </a:ln>
          <a:effectLst/>
        </p:spPr>
      </p:pic>
      <p:pic>
        <p:nvPicPr>
          <p:cNvPr id="2051" name="Picture 3"/>
          <p:cNvPicPr preferRelativeResize="0">
            <a:picLocks noChangeArrowheads="1"/>
          </p:cNvPicPr>
          <p:nvPr/>
        </p:nvPicPr>
        <p:blipFill>
          <a:blip r:embed="rId4" cstate="print"/>
          <a:srcRect/>
          <a:stretch>
            <a:fillRect/>
          </a:stretch>
        </p:blipFill>
        <p:spPr bwMode="auto">
          <a:xfrm>
            <a:off x="4620707" y="2191088"/>
            <a:ext cx="4343400" cy="3200400"/>
          </a:xfrm>
          <a:prstGeom prst="rect">
            <a:avLst/>
          </a:prstGeom>
          <a:noFill/>
          <a:ln w="9525">
            <a:noFill/>
            <a:miter lim="800000"/>
            <a:headEnd/>
            <a:tailEnd/>
          </a:ln>
          <a:effectLst/>
        </p:spPr>
      </p:pic>
      <p:sp>
        <p:nvSpPr>
          <p:cNvPr id="7" name="Content Placeholder 2"/>
          <p:cNvSpPr txBox="1">
            <a:spLocks/>
          </p:cNvSpPr>
          <p:nvPr/>
        </p:nvSpPr>
        <p:spPr>
          <a:xfrm>
            <a:off x="1503218" y="5503517"/>
            <a:ext cx="6622472" cy="845329"/>
          </a:xfrm>
          <a:prstGeom prst="rect">
            <a:avLst/>
          </a:prstGeom>
        </p:spPr>
        <p:txBody>
          <a:bodyPr vert="horz">
            <a:normAutofit/>
          </a:bodyPr>
          <a:lstStyle/>
          <a:p>
            <a:pPr marL="164592" indent="-228600" fontAlgn="auto">
              <a:spcBef>
                <a:spcPts val="324"/>
              </a:spcBef>
              <a:spcAft>
                <a:spcPts val="0"/>
              </a:spcAft>
              <a:buClr>
                <a:schemeClr val="accent1"/>
              </a:buClr>
              <a:buFont typeface="Verdana"/>
              <a:buChar char="◦"/>
            </a:pPr>
            <a:r>
              <a:rPr kumimoji="0" lang="en-US" sz="2300" b="0" i="0" u="none" strike="noStrike" kern="1200" cap="none" spc="0" normalizeH="0" baseline="0" noProof="0" dirty="0" smtClean="0">
                <a:ln>
                  <a:noFill/>
                </a:ln>
                <a:solidFill>
                  <a:schemeClr val="tx1"/>
                </a:solidFill>
                <a:effectLst/>
                <a:uLnTx/>
                <a:uFillTx/>
                <a:latin typeface="+mn-lt"/>
                <a:ea typeface="+mn-ea"/>
                <a:cs typeface="+mn-cs"/>
              </a:rPr>
              <a:t>11%, </a:t>
            </a:r>
            <a:r>
              <a:rPr kumimoji="0" lang="en-US" sz="2300" b="0" i="0" u="none" strike="noStrike" kern="1200" cap="none" spc="0" normalizeH="0" noProof="0" dirty="0" smtClean="0">
                <a:ln>
                  <a:noFill/>
                </a:ln>
                <a:solidFill>
                  <a:schemeClr val="tx1"/>
                </a:solidFill>
                <a:effectLst/>
                <a:uLnTx/>
                <a:uFillTx/>
                <a:latin typeface="+mn-lt"/>
                <a:ea typeface="+mn-ea"/>
                <a:cs typeface="+mn-cs"/>
              </a:rPr>
              <a:t>or </a:t>
            </a:r>
            <a:r>
              <a:rPr lang="en-US" sz="2300" dirty="0" smtClean="0">
                <a:latin typeface="+mn-lt"/>
              </a:rPr>
              <a:t>3</a:t>
            </a:r>
            <a:r>
              <a:rPr kumimoji="0" lang="en-US" sz="2300" b="0" i="0" u="none" strike="noStrike" kern="1200" cap="none" spc="0" normalizeH="0" baseline="0" noProof="0" dirty="0" smtClean="0">
                <a:ln>
                  <a:noFill/>
                </a:ln>
                <a:solidFill>
                  <a:schemeClr val="tx1"/>
                </a:solidFill>
                <a:effectLst/>
                <a:uLnTx/>
                <a:uFillTx/>
                <a:latin typeface="+mn-lt"/>
                <a:ea typeface="+mn-ea"/>
                <a:cs typeface="+mn-cs"/>
              </a:rPr>
              <a:t> mph per vehicle, on weekdays</a:t>
            </a:r>
          </a:p>
          <a:p>
            <a:pPr marL="164592" indent="-228600" fontAlgn="auto">
              <a:spcBef>
                <a:spcPts val="324"/>
              </a:spcBef>
              <a:spcAft>
                <a:spcPts val="0"/>
              </a:spcAft>
              <a:buClr>
                <a:schemeClr val="accent1"/>
              </a:buClr>
              <a:buFont typeface="Verdana"/>
              <a:buChar char="◦"/>
            </a:pPr>
            <a:r>
              <a:rPr kumimoji="0" lang="en-US" sz="2300" b="0" i="0" u="none" strike="noStrike" kern="1200" cap="none" spc="0" normalizeH="0" baseline="0" noProof="0" dirty="0" smtClean="0">
                <a:ln>
                  <a:noFill/>
                </a:ln>
                <a:solidFill>
                  <a:schemeClr val="tx1"/>
                </a:solidFill>
                <a:effectLst/>
                <a:uLnTx/>
                <a:uFillTx/>
                <a:latin typeface="+mn-lt"/>
                <a:ea typeface="+mn-ea"/>
                <a:cs typeface="+mn-cs"/>
              </a:rPr>
              <a:t>13%, or</a:t>
            </a:r>
            <a:r>
              <a:rPr kumimoji="0" lang="en-US" sz="2300" b="0" i="0" u="none" strike="noStrike" kern="1200" cap="none" spc="0" normalizeH="0" noProof="0" dirty="0" smtClean="0">
                <a:ln>
                  <a:noFill/>
                </a:ln>
                <a:solidFill>
                  <a:schemeClr val="tx1"/>
                </a:solidFill>
                <a:effectLst/>
                <a:uLnTx/>
                <a:uFillTx/>
                <a:latin typeface="+mn-lt"/>
                <a:ea typeface="+mn-ea"/>
                <a:cs typeface="+mn-cs"/>
              </a:rPr>
              <a:t> </a:t>
            </a:r>
            <a:r>
              <a:rPr kumimoji="0" lang="en-US" sz="2300" b="0" i="0" u="none" strike="noStrike" kern="1200" cap="none" spc="0" normalizeH="0" baseline="0" noProof="0" dirty="0" smtClean="0">
                <a:ln>
                  <a:noFill/>
                </a:ln>
                <a:solidFill>
                  <a:schemeClr val="tx1"/>
                </a:solidFill>
                <a:effectLst/>
                <a:uLnTx/>
                <a:uFillTx/>
                <a:latin typeface="+mn-lt"/>
                <a:ea typeface="+mn-ea"/>
                <a:cs typeface="+mn-cs"/>
              </a:rPr>
              <a:t>4 mph per vehicle, on weekends</a:t>
            </a:r>
            <a:endParaRPr kumimoji="0" lang="en-US" sz="23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8" name="Group 7"/>
          <p:cNvGrpSpPr/>
          <p:nvPr/>
        </p:nvGrpSpPr>
        <p:grpSpPr>
          <a:xfrm>
            <a:off x="7672504" y="6540427"/>
            <a:ext cx="1421255" cy="297477"/>
            <a:chOff x="5288702" y="5552911"/>
            <a:chExt cx="3650562" cy="764084"/>
          </a:xfrm>
        </p:grpSpPr>
        <p:pic>
          <p:nvPicPr>
            <p:cNvPr id="9" name="Picture 2"/>
            <p:cNvPicPr>
              <a:picLocks noChangeAspect="1" noChangeArrowheads="1"/>
            </p:cNvPicPr>
            <p:nvPr/>
          </p:nvPicPr>
          <p:blipFill>
            <a:blip r:embed="rId5"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10" name="Picture 3"/>
            <p:cNvPicPr>
              <a:picLocks noChangeAspect="1" noChangeArrowheads="1"/>
            </p:cNvPicPr>
            <p:nvPr/>
          </p:nvPicPr>
          <p:blipFill>
            <a:blip r:embed="rId6" cstate="print"/>
            <a:srcRect/>
            <a:stretch>
              <a:fillRect/>
            </a:stretch>
          </p:blipFill>
          <p:spPr bwMode="auto">
            <a:xfrm>
              <a:off x="5288702" y="5552911"/>
              <a:ext cx="1323109" cy="764084"/>
            </a:xfrm>
            <a:prstGeom prst="rect">
              <a:avLst/>
            </a:prstGeom>
            <a:noFill/>
            <a:ln w="9525">
              <a:noFill/>
              <a:miter lim="800000"/>
              <a:headEnd/>
              <a:tailEnd/>
            </a:ln>
            <a:effectLst/>
          </p:spPr>
        </p:pic>
      </p:grpSp>
      <p:pic>
        <p:nvPicPr>
          <p:cNvPr id="11" name="Picture 2"/>
          <p:cNvPicPr>
            <a:picLocks noChangeAspect="1" noChangeArrowheads="1"/>
          </p:cNvPicPr>
          <p:nvPr/>
        </p:nvPicPr>
        <p:blipFill>
          <a:blip r:embed="rId7"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advClick="0">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C:\Users\15989\Desktop\5713664[1].jpg"/>
          <p:cNvPicPr>
            <a:picLocks noChangeAspect="1" noChangeArrowheads="1"/>
          </p:cNvPicPr>
          <p:nvPr/>
        </p:nvPicPr>
        <p:blipFill>
          <a:blip r:embed="rId3" cstate="print"/>
          <a:srcRect b="12325"/>
          <a:stretch>
            <a:fillRect/>
          </a:stretch>
        </p:blipFill>
        <p:spPr bwMode="auto">
          <a:xfrm>
            <a:off x="4477405" y="3400100"/>
            <a:ext cx="4456387" cy="2930362"/>
          </a:xfrm>
          <a:prstGeom prst="rect">
            <a:avLst/>
          </a:prstGeom>
          <a:noFill/>
        </p:spPr>
      </p:pic>
      <p:sp>
        <p:nvSpPr>
          <p:cNvPr id="3" name="Content Placeholder 2"/>
          <p:cNvSpPr>
            <a:spLocks noGrp="1"/>
          </p:cNvSpPr>
          <p:nvPr>
            <p:ph idx="1"/>
          </p:nvPr>
        </p:nvSpPr>
        <p:spPr>
          <a:xfrm>
            <a:off x="321431" y="1642526"/>
            <a:ext cx="8521231" cy="456439"/>
          </a:xfrm>
        </p:spPr>
        <p:txBody>
          <a:bodyPr>
            <a:noAutofit/>
          </a:bodyPr>
          <a:lstStyle/>
          <a:p>
            <a:r>
              <a:rPr lang="en-US" sz="2800" dirty="0" smtClean="0"/>
              <a:t>Better air quality with lower vehicle emissions</a:t>
            </a:r>
          </a:p>
        </p:txBody>
      </p:sp>
      <p:sp>
        <p:nvSpPr>
          <p:cNvPr id="2" name="Title 1"/>
          <p:cNvSpPr>
            <a:spLocks noGrp="1"/>
          </p:cNvSpPr>
          <p:nvPr>
            <p:ph type="title"/>
          </p:nvPr>
        </p:nvSpPr>
        <p:spPr/>
        <p:txBody>
          <a:bodyPr>
            <a:normAutofit fontScale="90000"/>
          </a:bodyPr>
          <a:lstStyle/>
          <a:p>
            <a:r>
              <a:rPr lang="en-US" dirty="0" smtClean="0"/>
              <a:t>Adaptive signal timing is providing immediate benefits to customers</a:t>
            </a:r>
            <a:endParaRPr lang="en-US" dirty="0"/>
          </a:p>
        </p:txBody>
      </p:sp>
      <p:grpSp>
        <p:nvGrpSpPr>
          <p:cNvPr id="6" name="Group 5"/>
          <p:cNvGrpSpPr/>
          <p:nvPr/>
        </p:nvGrpSpPr>
        <p:grpSpPr>
          <a:xfrm>
            <a:off x="7672504" y="6540427"/>
            <a:ext cx="1421255" cy="297477"/>
            <a:chOff x="5288702" y="5552911"/>
            <a:chExt cx="3650562" cy="764084"/>
          </a:xfrm>
        </p:grpSpPr>
        <p:pic>
          <p:nvPicPr>
            <p:cNvPr id="7" name="Picture 2"/>
            <p:cNvPicPr>
              <a:picLocks noChangeAspect="1" noChangeArrowheads="1"/>
            </p:cNvPicPr>
            <p:nvPr/>
          </p:nvPicPr>
          <p:blipFill>
            <a:blip r:embed="rId4"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8" name="Picture 3"/>
            <p:cNvPicPr>
              <a:picLocks noChangeAspect="1" noChangeArrowheads="1"/>
            </p:cNvPicPr>
            <p:nvPr/>
          </p:nvPicPr>
          <p:blipFill>
            <a:blip r:embed="rId5" cstate="print"/>
            <a:srcRect/>
            <a:stretch>
              <a:fillRect/>
            </a:stretch>
          </p:blipFill>
          <p:spPr bwMode="auto">
            <a:xfrm>
              <a:off x="5288702" y="5552911"/>
              <a:ext cx="1323109" cy="764084"/>
            </a:xfrm>
            <a:prstGeom prst="rect">
              <a:avLst/>
            </a:prstGeom>
            <a:noFill/>
            <a:ln w="9525">
              <a:noFill/>
              <a:miter lim="800000"/>
              <a:headEnd/>
              <a:tailEnd/>
            </a:ln>
            <a:effectLst/>
          </p:spPr>
        </p:pic>
      </p:grpSp>
      <p:graphicFrame>
        <p:nvGraphicFramePr>
          <p:cNvPr id="9" name="Table 8"/>
          <p:cNvGraphicFramePr>
            <a:graphicFrameLocks noGrp="1"/>
          </p:cNvGraphicFramePr>
          <p:nvPr/>
        </p:nvGraphicFramePr>
        <p:xfrm>
          <a:off x="362468" y="2166892"/>
          <a:ext cx="5705823" cy="2468880"/>
        </p:xfrm>
        <a:graphic>
          <a:graphicData uri="http://schemas.openxmlformats.org/drawingml/2006/table">
            <a:tbl>
              <a:tblPr firstRow="1" bandRow="1">
                <a:tableStyleId>{5C22544A-7EE6-4342-B048-85BDC9FD1C3A}</a:tableStyleId>
              </a:tblPr>
              <a:tblGrid>
                <a:gridCol w="1603667"/>
                <a:gridCol w="1544915"/>
                <a:gridCol w="1314857"/>
                <a:gridCol w="1242384"/>
              </a:tblGrid>
              <a:tr h="350155">
                <a:tc gridSpan="4">
                  <a:txBody>
                    <a:bodyPr/>
                    <a:lstStyle/>
                    <a:p>
                      <a:pPr algn="ctr"/>
                      <a:r>
                        <a:rPr lang="en-US" dirty="0" smtClean="0"/>
                        <a:t>Vehicle</a:t>
                      </a:r>
                      <a:r>
                        <a:rPr lang="en-US" baseline="0" dirty="0" smtClean="0"/>
                        <a:t> Emissions Reduction (pounds)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0155">
                <a:tc rowSpan="2">
                  <a:txBody>
                    <a:bodyPr/>
                    <a:lstStyle/>
                    <a:p>
                      <a:pPr marL="0" algn="ctr" rtl="0" eaLnBrk="1" latinLnBrk="0" hangingPunct="1"/>
                      <a:r>
                        <a:rPr kumimoji="0" lang="en-US" b="1" kern="1200" dirty="0" smtClean="0">
                          <a:solidFill>
                            <a:schemeClr val="lt1"/>
                          </a:solidFill>
                          <a:latin typeface="+mn-lt"/>
                          <a:ea typeface="+mn-ea"/>
                          <a:cs typeface="+mn-cs"/>
                        </a:rPr>
                        <a:t>Time 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gridSpan="3">
                  <a:txBody>
                    <a:bodyPr/>
                    <a:lstStyle/>
                    <a:p>
                      <a:pPr marL="0" algn="ctr" rtl="0" eaLnBrk="1" latinLnBrk="0" hangingPunct="1"/>
                      <a:r>
                        <a:rPr kumimoji="0" lang="en-US" b="1" kern="1200" dirty="0" smtClean="0">
                          <a:solidFill>
                            <a:schemeClr val="lt1"/>
                          </a:solidFill>
                          <a:latin typeface="+mn-lt"/>
                          <a:ea typeface="+mn-ea"/>
                          <a:cs typeface="+mn-cs"/>
                        </a:rPr>
                        <a:t>Pollutant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2771">
                <a:tc vMerge="1">
                  <a:txBody>
                    <a:bodyPr/>
                    <a:lstStyle/>
                    <a:p>
                      <a:pPr algn="ctr"/>
                      <a:endParaRPr lang="en-US"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r>
                        <a:rPr kumimoji="0" lang="en-US" b="1" kern="1200" dirty="0" smtClean="0">
                          <a:solidFill>
                            <a:schemeClr val="lt1"/>
                          </a:solidFill>
                          <a:latin typeface="+mn-lt"/>
                          <a:ea typeface="+mn-ea"/>
                          <a:cs typeface="+mn-cs"/>
                        </a:rPr>
                        <a:t>Carbon Monoxide</a:t>
                      </a:r>
                      <a:endParaRPr kumimoji="0" lang="en-US" b="1" kern="1200" dirty="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rtl="0" eaLnBrk="1" latinLnBrk="0" hangingPunct="1"/>
                      <a:r>
                        <a:rPr kumimoji="0" lang="en-US" b="1" kern="1200" dirty="0" smtClean="0">
                          <a:solidFill>
                            <a:schemeClr val="lt1"/>
                          </a:solidFill>
                          <a:latin typeface="+mn-lt"/>
                          <a:ea typeface="+mn-ea"/>
                          <a:cs typeface="+mn-cs"/>
                        </a:rPr>
                        <a:t>Hydro-Carbons</a:t>
                      </a:r>
                      <a:endParaRPr kumimoji="0" lang="en-US" b="1" kern="1200" dirty="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rtl="0" eaLnBrk="1" latinLnBrk="0" hangingPunct="1"/>
                      <a:r>
                        <a:rPr kumimoji="0" lang="en-US" b="1" kern="1200" dirty="0" smtClean="0">
                          <a:solidFill>
                            <a:schemeClr val="lt1"/>
                          </a:solidFill>
                          <a:latin typeface="+mn-lt"/>
                          <a:ea typeface="+mn-ea"/>
                          <a:cs typeface="+mn-cs"/>
                        </a:rPr>
                        <a:t>Nitrogen Oxides</a:t>
                      </a:r>
                      <a:endParaRPr kumimoji="0" lang="en-US" b="1" kern="1200" dirty="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50155">
                <a:tc>
                  <a:txBody>
                    <a:bodyPr/>
                    <a:lstStyle/>
                    <a:p>
                      <a:pPr algn="ctr"/>
                      <a:r>
                        <a:rPr lang="en-US" dirty="0" smtClean="0"/>
                        <a:t>Weekdays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0155">
                <a:tc>
                  <a:txBody>
                    <a:bodyPr/>
                    <a:lstStyle/>
                    <a:p>
                      <a:pPr algn="ctr"/>
                      <a:r>
                        <a:rPr lang="en-US" dirty="0" smtClean="0"/>
                        <a:t>Weekends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0155">
                <a:tc>
                  <a:txBody>
                    <a:bodyPr/>
                    <a:lstStyle/>
                    <a:p>
                      <a:pPr algn="ctr"/>
                      <a:r>
                        <a:rPr lang="en-US" dirty="0" smtClean="0"/>
                        <a:t>Year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8,900</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600</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2,000</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0" name="Picture 2"/>
          <p:cNvPicPr>
            <a:picLocks noChangeAspect="1" noChangeArrowheads="1"/>
          </p:cNvPicPr>
          <p:nvPr/>
        </p:nvPicPr>
        <p:blipFill>
          <a:blip r:embed="rId6"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advClick="0">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15989\Desktop\Greeley_Trees[1].gif"/>
          <p:cNvPicPr>
            <a:picLocks noChangeAspect="1" noChangeArrowheads="1"/>
          </p:cNvPicPr>
          <p:nvPr/>
        </p:nvPicPr>
        <p:blipFill>
          <a:blip r:embed="rId3" cstate="print"/>
          <a:srcRect b="5880"/>
          <a:stretch>
            <a:fillRect/>
          </a:stretch>
        </p:blipFill>
        <p:spPr bwMode="auto">
          <a:xfrm>
            <a:off x="5091546" y="3975341"/>
            <a:ext cx="3437677" cy="2505846"/>
          </a:xfrm>
          <a:prstGeom prst="rect">
            <a:avLst/>
          </a:prstGeom>
          <a:noFill/>
        </p:spPr>
      </p:pic>
      <p:sp>
        <p:nvSpPr>
          <p:cNvPr id="3" name="Content Placeholder 2"/>
          <p:cNvSpPr>
            <a:spLocks noGrp="1"/>
          </p:cNvSpPr>
          <p:nvPr>
            <p:ph idx="1"/>
          </p:nvPr>
        </p:nvSpPr>
        <p:spPr>
          <a:xfrm>
            <a:off x="259087" y="2058162"/>
            <a:ext cx="4697376" cy="446048"/>
          </a:xfrm>
        </p:spPr>
        <p:txBody>
          <a:bodyPr>
            <a:noAutofit/>
          </a:bodyPr>
          <a:lstStyle/>
          <a:p>
            <a:r>
              <a:rPr lang="en-US" sz="2800" dirty="0" smtClean="0"/>
              <a:t>A greener environment</a:t>
            </a:r>
          </a:p>
        </p:txBody>
      </p:sp>
      <p:sp>
        <p:nvSpPr>
          <p:cNvPr id="2" name="Title 1"/>
          <p:cNvSpPr>
            <a:spLocks noGrp="1"/>
          </p:cNvSpPr>
          <p:nvPr>
            <p:ph type="title"/>
          </p:nvPr>
        </p:nvSpPr>
        <p:spPr/>
        <p:txBody>
          <a:bodyPr>
            <a:normAutofit fontScale="90000"/>
          </a:bodyPr>
          <a:lstStyle/>
          <a:p>
            <a:r>
              <a:rPr lang="en-US" dirty="0" smtClean="0"/>
              <a:t>Adaptive signal timing is providing immediate benefits to customers</a:t>
            </a:r>
            <a:endParaRPr lang="en-US" dirty="0"/>
          </a:p>
        </p:txBody>
      </p:sp>
      <p:pic>
        <p:nvPicPr>
          <p:cNvPr id="5121" name="Picture 1" descr="C:\Users\15989\Desktop\greeley-co_485x340[1].jpg"/>
          <p:cNvPicPr>
            <a:picLocks noChangeAspect="1" noChangeArrowheads="1"/>
          </p:cNvPicPr>
          <p:nvPr/>
        </p:nvPicPr>
        <p:blipFill>
          <a:blip r:embed="rId4" cstate="print"/>
          <a:srcRect/>
          <a:stretch>
            <a:fillRect/>
          </a:stretch>
        </p:blipFill>
        <p:spPr bwMode="auto">
          <a:xfrm>
            <a:off x="5087649" y="1579061"/>
            <a:ext cx="3374136" cy="2365373"/>
          </a:xfrm>
          <a:prstGeom prst="rect">
            <a:avLst/>
          </a:prstGeom>
          <a:noFill/>
        </p:spPr>
      </p:pic>
      <p:grpSp>
        <p:nvGrpSpPr>
          <p:cNvPr id="7" name="Group 6"/>
          <p:cNvGrpSpPr/>
          <p:nvPr/>
        </p:nvGrpSpPr>
        <p:grpSpPr>
          <a:xfrm>
            <a:off x="7672504" y="6540427"/>
            <a:ext cx="1421255" cy="297477"/>
            <a:chOff x="5288702" y="5552911"/>
            <a:chExt cx="3650562" cy="764084"/>
          </a:xfrm>
        </p:grpSpPr>
        <p:pic>
          <p:nvPicPr>
            <p:cNvPr id="8" name="Picture 2"/>
            <p:cNvPicPr>
              <a:picLocks noChangeAspect="1" noChangeArrowheads="1"/>
            </p:cNvPicPr>
            <p:nvPr/>
          </p:nvPicPr>
          <p:blipFill>
            <a:blip r:embed="rId5" cstate="print"/>
            <a:srcRect/>
            <a:stretch>
              <a:fillRect/>
            </a:stretch>
          </p:blipFill>
          <p:spPr bwMode="auto">
            <a:xfrm>
              <a:off x="7640400" y="5562058"/>
              <a:ext cx="1298864" cy="749773"/>
            </a:xfrm>
            <a:prstGeom prst="rect">
              <a:avLst/>
            </a:prstGeom>
            <a:noFill/>
            <a:ln w="9525">
              <a:noFill/>
              <a:miter lim="800000"/>
              <a:headEnd/>
              <a:tailEnd/>
            </a:ln>
            <a:effectLst/>
          </p:spPr>
        </p:pic>
        <p:pic>
          <p:nvPicPr>
            <p:cNvPr id="9" name="Picture 3"/>
            <p:cNvPicPr>
              <a:picLocks noChangeAspect="1" noChangeArrowheads="1"/>
            </p:cNvPicPr>
            <p:nvPr/>
          </p:nvPicPr>
          <p:blipFill>
            <a:blip r:embed="rId6" cstate="print"/>
            <a:srcRect/>
            <a:stretch>
              <a:fillRect/>
            </a:stretch>
          </p:blipFill>
          <p:spPr bwMode="auto">
            <a:xfrm>
              <a:off x="5288702" y="5552911"/>
              <a:ext cx="1323109" cy="764084"/>
            </a:xfrm>
            <a:prstGeom prst="rect">
              <a:avLst/>
            </a:prstGeom>
            <a:noFill/>
            <a:ln w="9525">
              <a:noFill/>
              <a:miter lim="800000"/>
              <a:headEnd/>
              <a:tailEnd/>
            </a:ln>
            <a:effectLst/>
          </p:spPr>
        </p:pic>
      </p:grpSp>
      <p:graphicFrame>
        <p:nvGraphicFramePr>
          <p:cNvPr id="11" name="Table 10"/>
          <p:cNvGraphicFramePr>
            <a:graphicFrameLocks noGrp="1"/>
          </p:cNvGraphicFramePr>
          <p:nvPr/>
        </p:nvGraphicFramePr>
        <p:xfrm>
          <a:off x="331293" y="3060510"/>
          <a:ext cx="4562823" cy="1968690"/>
        </p:xfrm>
        <a:graphic>
          <a:graphicData uri="http://schemas.openxmlformats.org/drawingml/2006/table">
            <a:tbl>
              <a:tblPr firstRow="1" bandRow="1">
                <a:tableStyleId>{5C22544A-7EE6-4342-B048-85BDC9FD1C3A}</a:tableStyleId>
              </a:tblPr>
              <a:tblGrid>
                <a:gridCol w="1672359"/>
                <a:gridCol w="2890464"/>
              </a:tblGrid>
              <a:tr h="393738">
                <a:tc gridSpan="2">
                  <a:txBody>
                    <a:bodyPr/>
                    <a:lstStyle/>
                    <a:p>
                      <a:pPr algn="ctr"/>
                      <a:r>
                        <a:rPr lang="en-US" dirty="0" smtClean="0"/>
                        <a:t>Green</a:t>
                      </a:r>
                      <a:r>
                        <a:rPr lang="en-US" baseline="0" dirty="0" smtClean="0"/>
                        <a:t> House Gas Reduction (pounds)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738">
                <a:tc>
                  <a:txBody>
                    <a:bodyPr/>
                    <a:lstStyle/>
                    <a:p>
                      <a:pPr marL="0" algn="ctr" rtl="0" eaLnBrk="1" latinLnBrk="0" hangingPunct="1"/>
                      <a:r>
                        <a:rPr kumimoji="0" lang="en-US" b="1" kern="1200" dirty="0" smtClean="0">
                          <a:solidFill>
                            <a:schemeClr val="lt1"/>
                          </a:solidFill>
                          <a:latin typeface="+mn-lt"/>
                          <a:ea typeface="+mn-ea"/>
                          <a:cs typeface="+mn-cs"/>
                        </a:rPr>
                        <a:t>Time 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rtl="0" eaLnBrk="1" latinLnBrk="0" hangingPunct="1"/>
                      <a:r>
                        <a:rPr kumimoji="0" lang="en-US" b="1" kern="1200" dirty="0" smtClean="0">
                          <a:solidFill>
                            <a:schemeClr val="lt1"/>
                          </a:solidFill>
                          <a:latin typeface="+mn-lt"/>
                          <a:ea typeface="+mn-ea"/>
                          <a:cs typeface="+mn-cs"/>
                        </a:rPr>
                        <a:t>Carbon Dioxide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93738">
                <a:tc>
                  <a:txBody>
                    <a:bodyPr/>
                    <a:lstStyle/>
                    <a:p>
                      <a:pPr algn="ctr"/>
                      <a:r>
                        <a:rPr lang="en-US" dirty="0" smtClean="0"/>
                        <a:t>Weekdays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2,656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738">
                <a:tc>
                  <a:txBody>
                    <a:bodyPr/>
                    <a:lstStyle/>
                    <a:p>
                      <a:pPr algn="ctr"/>
                      <a:r>
                        <a:rPr lang="en-US" dirty="0" smtClean="0"/>
                        <a:t>Weekends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2,159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738">
                <a:tc>
                  <a:txBody>
                    <a:bodyPr/>
                    <a:lstStyle/>
                    <a:p>
                      <a:pPr algn="ctr"/>
                      <a:r>
                        <a:rPr lang="en-US" dirty="0" smtClean="0"/>
                        <a:t>Year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888,536</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2" name="Picture 2"/>
          <p:cNvPicPr>
            <a:picLocks noChangeAspect="1" noChangeArrowheads="1"/>
          </p:cNvPicPr>
          <p:nvPr/>
        </p:nvPicPr>
        <p:blipFill>
          <a:blip r:embed="rId7" cstate="print"/>
          <a:srcRect/>
          <a:stretch>
            <a:fillRect/>
          </a:stretch>
        </p:blipFill>
        <p:spPr bwMode="auto">
          <a:xfrm>
            <a:off x="0" y="6739128"/>
            <a:ext cx="544562" cy="118872"/>
          </a:xfrm>
          <a:prstGeom prst="rect">
            <a:avLst/>
          </a:prstGeom>
          <a:noFill/>
          <a:ln w="9525">
            <a:noFill/>
            <a:miter lim="800000"/>
            <a:headEnd/>
            <a:tailEnd/>
          </a:ln>
          <a:effectLst/>
        </p:spPr>
      </p:pic>
    </p:spTree>
  </p:cSld>
  <p:clrMapOvr>
    <a:masterClrMapping/>
  </p:clrMapOvr>
  <p:transition advClick="0">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3546</TotalTime>
  <Words>2702</Words>
  <Application>Microsoft Office PowerPoint</Application>
  <PresentationFormat>On-screen Show (4:3)</PresentationFormat>
  <Paragraphs>518</Paragraphs>
  <Slides>46</Slides>
  <Notes>36</Notes>
  <HiddenSlides>0</HiddenSlides>
  <MMClips>2</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Concourse</vt:lpstr>
      <vt:lpstr>Improving traffic efficiency with adaptive traffic signal control</vt:lpstr>
      <vt:lpstr>About the project team</vt:lpstr>
      <vt:lpstr>Outline</vt:lpstr>
      <vt:lpstr>Adaptive signal timing is providing immediate benefits to customers</vt:lpstr>
      <vt:lpstr>Adaptive signal timing is providing immediate benefits to customers</vt:lpstr>
      <vt:lpstr>Adaptive signal timing is providing immediate benefits to customers</vt:lpstr>
      <vt:lpstr>Adaptive signal timing is providing immediate benefits to customers</vt:lpstr>
      <vt:lpstr>Adaptive signal timing is providing immediate benefits to customers</vt:lpstr>
      <vt:lpstr>Adaptive signal timing is providing immediate benefits to customers</vt:lpstr>
      <vt:lpstr>Adaptive signal timing is providing immediate benefits to customers</vt:lpstr>
      <vt:lpstr>PowerPoint Presentation</vt:lpstr>
      <vt:lpstr>Project development</vt:lpstr>
      <vt:lpstr>Project development</vt:lpstr>
      <vt:lpstr>Project development</vt:lpstr>
      <vt:lpstr>Project development</vt:lpstr>
      <vt:lpstr>Project development</vt:lpstr>
      <vt:lpstr>Project development</vt:lpstr>
      <vt:lpstr>Project development</vt:lpstr>
      <vt:lpstr>Project development</vt:lpstr>
      <vt:lpstr>Project development</vt:lpstr>
      <vt:lpstr>Project development</vt:lpstr>
      <vt:lpstr>PowerPoint Presentation</vt:lpstr>
      <vt:lpstr>Project implementation</vt:lpstr>
      <vt:lpstr>Project implementation</vt:lpstr>
      <vt:lpstr>Project implementation</vt:lpstr>
      <vt:lpstr>Project implementation</vt:lpstr>
      <vt:lpstr>Project implementation</vt:lpstr>
      <vt:lpstr>Project implementation</vt:lpstr>
      <vt:lpstr>PowerPoint Presentation</vt:lpstr>
      <vt:lpstr>Project evaluation</vt:lpstr>
      <vt:lpstr>Project evaluation</vt:lpstr>
      <vt:lpstr>Project evaluation</vt:lpstr>
      <vt:lpstr>PowerPoint Presentation</vt:lpstr>
      <vt:lpstr>Next steps</vt:lpstr>
      <vt:lpstr>Thank you for your time</vt:lpstr>
      <vt:lpstr>System overview</vt:lpstr>
      <vt:lpstr>Go Back</vt:lpstr>
      <vt:lpstr>Go Back</vt:lpstr>
      <vt:lpstr>Go Back</vt:lpstr>
      <vt:lpstr>Go Back</vt:lpstr>
      <vt:lpstr>Go Back</vt:lpstr>
      <vt:lpstr>Go Back</vt:lpstr>
      <vt:lpstr>Go Back</vt:lpstr>
      <vt:lpstr>Go Back</vt:lpstr>
      <vt:lpstr>Go Back</vt:lpstr>
      <vt:lpstr>Go Back</vt:lpstr>
    </vt:vector>
  </TitlesOfParts>
  <Company>PBS&amp;J</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Adaptive Traffic  Signal Control</dc:title>
  <dc:creator>Tina Brand</dc:creator>
  <cp:lastModifiedBy>Eric Bracke</cp:lastModifiedBy>
  <cp:revision>356</cp:revision>
  <dcterms:created xsi:type="dcterms:W3CDTF">2011-12-14T21:42:08Z</dcterms:created>
  <dcterms:modified xsi:type="dcterms:W3CDTF">2014-06-11T16:07:39Z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TC011367951033</vt:lpwstr>
  </property>
</Properties>
</file>