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5"/>
  </p:notesMasterIdLst>
  <p:sldIdLst>
    <p:sldId id="256" r:id="rId2"/>
    <p:sldId id="264" r:id="rId3"/>
    <p:sldId id="265" r:id="rId4"/>
    <p:sldId id="278" r:id="rId5"/>
    <p:sldId id="263" r:id="rId6"/>
    <p:sldId id="257" r:id="rId7"/>
    <p:sldId id="258" r:id="rId8"/>
    <p:sldId id="259" r:id="rId9"/>
    <p:sldId id="260" r:id="rId10"/>
    <p:sldId id="262" r:id="rId11"/>
    <p:sldId id="261"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25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355F97-BA3B-4BD3-AB1C-2176901169F8}" type="datetimeFigureOut">
              <a:rPr lang="en-US" smtClean="0"/>
              <a:pPr/>
              <a:t>9/24/2011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07E0B0-FEC1-4BBE-8B72-A954B3D955C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F07E0B0-FEC1-4BBE-8B72-A954B3D955C2}"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67A1C58-2FA3-4BF2-8562-05DA24EE0B92}" type="datetimeFigureOut">
              <a:rPr lang="en-US" smtClean="0"/>
              <a:pPr/>
              <a:t>9/24/2011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CCD3949-35CC-45A9-BF7D-16AAC5FA1D1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67A1C58-2FA3-4BF2-8562-05DA24EE0B92}" type="datetimeFigureOut">
              <a:rPr lang="en-US" smtClean="0"/>
              <a:pPr/>
              <a:t>9/24/2011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CD3949-35CC-45A9-BF7D-16AAC5FA1D1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67A1C58-2FA3-4BF2-8562-05DA24EE0B92}" type="datetimeFigureOut">
              <a:rPr lang="en-US" smtClean="0"/>
              <a:pPr/>
              <a:t>9/24/2011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CD3949-35CC-45A9-BF7D-16AAC5FA1D1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67A1C58-2FA3-4BF2-8562-05DA24EE0B92}" type="datetimeFigureOut">
              <a:rPr lang="en-US" smtClean="0"/>
              <a:pPr/>
              <a:t>9/24/2011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CD3949-35CC-45A9-BF7D-16AAC5FA1D1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67A1C58-2FA3-4BF2-8562-05DA24EE0B92}" type="datetimeFigureOut">
              <a:rPr lang="en-US" smtClean="0"/>
              <a:pPr/>
              <a:t>9/24/2011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CD3949-35CC-45A9-BF7D-16AAC5FA1D1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67A1C58-2FA3-4BF2-8562-05DA24EE0B92}" type="datetimeFigureOut">
              <a:rPr lang="en-US" smtClean="0"/>
              <a:pPr/>
              <a:t>9/24/2011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CD3949-35CC-45A9-BF7D-16AAC5FA1D1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67A1C58-2FA3-4BF2-8562-05DA24EE0B92}" type="datetimeFigureOut">
              <a:rPr lang="en-US" smtClean="0"/>
              <a:pPr/>
              <a:t>9/24/2011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CD3949-35CC-45A9-BF7D-16AAC5FA1D1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67A1C58-2FA3-4BF2-8562-05DA24EE0B92}" type="datetimeFigureOut">
              <a:rPr lang="en-US" smtClean="0"/>
              <a:pPr/>
              <a:t>9/24/2011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CD3949-35CC-45A9-BF7D-16AAC5FA1D1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7A1C58-2FA3-4BF2-8562-05DA24EE0B92}" type="datetimeFigureOut">
              <a:rPr lang="en-US" smtClean="0"/>
              <a:pPr/>
              <a:t>9/24/2011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CD3949-35CC-45A9-BF7D-16AAC5FA1D1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67A1C58-2FA3-4BF2-8562-05DA24EE0B92}" type="datetimeFigureOut">
              <a:rPr lang="en-US" smtClean="0"/>
              <a:pPr/>
              <a:t>9/24/2011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CD3949-35CC-45A9-BF7D-16AAC5FA1D1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67A1C58-2FA3-4BF2-8562-05DA24EE0B92}" type="datetimeFigureOut">
              <a:rPr lang="en-US" smtClean="0"/>
              <a:pPr/>
              <a:t>9/24/2011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CCD3949-35CC-45A9-BF7D-16AAC5FA1D17}"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67A1C58-2FA3-4BF2-8562-05DA24EE0B92}" type="datetimeFigureOut">
              <a:rPr lang="en-US" smtClean="0"/>
              <a:pPr/>
              <a:t>9/24/2011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CCD3949-35CC-45A9-BF7D-16AAC5FA1D17}"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news.cnet.com/8301-27076_3-20096061-248/samsung-cites-kubrick-film-in-apple-patent-spat/"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online.wsj.com/article/SB10001424053111903596904576516403053718850.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investor.google.com/releases/2011/0815.html" TargetMode="External"/><Relationship Id="rId2" Type="http://schemas.openxmlformats.org/officeDocument/2006/relationships/hyperlink" Target="http://googleblog.blogspot.com/2011/08/supercharging-android-google-to-acquire.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googleblog.blogspot.com/2011/09/fall-spring-clean.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arstechnica.com/tech-policy/news/2011/08/judge-says-warrant-required-for-cell-phone-location-data.ar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highplains.us/services/laptop-checkou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The Month in Review</a:t>
            </a:r>
            <a:br>
              <a:rPr lang="en-US" smtClean="0"/>
            </a:br>
            <a:r>
              <a:rPr lang="en-US" smtClean="0"/>
              <a:t>August 2011</a:t>
            </a:r>
            <a:endParaRPr lang="en-US"/>
          </a:p>
        </p:txBody>
      </p:sp>
      <p:sp>
        <p:nvSpPr>
          <p:cNvPr id="3" name="Subtitle 2"/>
          <p:cNvSpPr>
            <a:spLocks noGrp="1"/>
          </p:cNvSpPr>
          <p:nvPr>
            <p:ph type="subTitle" idx="1"/>
          </p:nvPr>
        </p:nvSpPr>
        <p:spPr/>
        <p:txBody>
          <a:bodyPr/>
          <a:lstStyle/>
          <a:p>
            <a:r>
              <a:rPr lang="en-US" smtClean="0"/>
              <a:t>Eric Moore</a:t>
            </a:r>
          </a:p>
          <a:p>
            <a:r>
              <a:rPr lang="en-US" smtClean="0"/>
              <a:t>Computer Users Group of Greeley</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Steve Jobs Bio (cont.)</a:t>
            </a:r>
            <a:endParaRPr lang="en-US"/>
          </a:p>
        </p:txBody>
      </p:sp>
      <p:sp>
        <p:nvSpPr>
          <p:cNvPr id="3" name="Content Placeholder 2"/>
          <p:cNvSpPr>
            <a:spLocks noGrp="1"/>
          </p:cNvSpPr>
          <p:nvPr>
            <p:ph idx="1"/>
          </p:nvPr>
        </p:nvSpPr>
        <p:spPr/>
        <p:txBody>
          <a:bodyPr/>
          <a:lstStyle/>
          <a:p>
            <a:r>
              <a:rPr lang="en-US" smtClean="0"/>
              <a:t>Surgery for pancreatic cancer in July 2004</a:t>
            </a:r>
          </a:p>
          <a:p>
            <a:r>
              <a:rPr lang="en-US" smtClean="0"/>
              <a:t>Six-month leave of absence in early 2009</a:t>
            </a:r>
          </a:p>
          <a:p>
            <a:r>
              <a:rPr lang="en-US" smtClean="0"/>
              <a:t>Liver transplant in April 2009</a:t>
            </a:r>
          </a:p>
          <a:p>
            <a:r>
              <a:rPr lang="en-US" smtClean="0"/>
              <a:t>Medical leave of absence in 2011</a:t>
            </a:r>
          </a:p>
          <a:p>
            <a:r>
              <a:rPr lang="en-US" smtClean="0"/>
              <a:t>Resigned as CEO in August 2011</a:t>
            </a:r>
          </a:p>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Jobs’s Legacy</a:t>
            </a:r>
            <a:endParaRPr lang="en-US"/>
          </a:p>
        </p:txBody>
      </p:sp>
      <p:sp>
        <p:nvSpPr>
          <p:cNvPr id="3" name="Content Placeholder 2"/>
          <p:cNvSpPr>
            <a:spLocks noGrp="1"/>
          </p:cNvSpPr>
          <p:nvPr>
            <p:ph idx="1"/>
          </p:nvPr>
        </p:nvSpPr>
        <p:spPr/>
        <p:txBody>
          <a:bodyPr>
            <a:normAutofit fontScale="92500"/>
          </a:bodyPr>
          <a:lstStyle/>
          <a:p>
            <a:r>
              <a:rPr lang="en-US" smtClean="0"/>
              <a:t>Apple II</a:t>
            </a:r>
          </a:p>
          <a:p>
            <a:pPr lvl="1"/>
            <a:r>
              <a:rPr lang="en-US" smtClean="0"/>
              <a:t>Introduced a generation to computing and programming</a:t>
            </a:r>
          </a:p>
          <a:p>
            <a:r>
              <a:rPr lang="en-US" smtClean="0"/>
              <a:t>Macintosh</a:t>
            </a:r>
          </a:p>
          <a:p>
            <a:r>
              <a:rPr lang="en-US" smtClean="0"/>
              <a:t>Mac OS X</a:t>
            </a:r>
          </a:p>
          <a:p>
            <a:pPr lvl="1"/>
            <a:r>
              <a:rPr lang="en-US" smtClean="0"/>
              <a:t>Based on Unix operating system, facilitating its porting to the Intel platform</a:t>
            </a:r>
          </a:p>
          <a:p>
            <a:r>
              <a:rPr lang="en-US" smtClean="0"/>
              <a:t>iPod</a:t>
            </a:r>
          </a:p>
          <a:p>
            <a:r>
              <a:rPr lang="en-US" smtClean="0"/>
              <a:t>iTunes</a:t>
            </a:r>
          </a:p>
          <a:p>
            <a:r>
              <a:rPr lang="en-US" smtClean="0"/>
              <a:t>iPhone</a:t>
            </a:r>
          </a:p>
          <a:p>
            <a:r>
              <a:rPr lang="en-US" smtClean="0"/>
              <a:t>iPad</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Patent Wars: Apple vs. Samsung</a:t>
            </a:r>
            <a:endParaRPr lang="en-US"/>
          </a:p>
        </p:txBody>
      </p:sp>
      <p:pic>
        <p:nvPicPr>
          <p:cNvPr id="4" name="Content Placeholder 3" descr="2001 Space Odyssey.png"/>
          <p:cNvPicPr>
            <a:picLocks noGrp="1" noChangeAspect="1"/>
          </p:cNvPicPr>
          <p:nvPr>
            <p:ph idx="1"/>
          </p:nvPr>
        </p:nvPicPr>
        <p:blipFill>
          <a:blip r:embed="rId2" cstate="print"/>
          <a:stretch>
            <a:fillRect/>
          </a:stretch>
        </p:blipFill>
        <p:spPr>
          <a:xfrm>
            <a:off x="533904" y="2066389"/>
            <a:ext cx="8076191" cy="4126984"/>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 Question of “Prior Art”</a:t>
            </a:r>
            <a:endParaRPr lang="en-US"/>
          </a:p>
        </p:txBody>
      </p:sp>
      <p:sp>
        <p:nvSpPr>
          <p:cNvPr id="3" name="Content Placeholder 2"/>
          <p:cNvSpPr>
            <a:spLocks noGrp="1"/>
          </p:cNvSpPr>
          <p:nvPr>
            <p:ph idx="1"/>
          </p:nvPr>
        </p:nvSpPr>
        <p:spPr/>
        <p:txBody>
          <a:bodyPr>
            <a:normAutofit fontScale="92500"/>
          </a:bodyPr>
          <a:lstStyle/>
          <a:p>
            <a:r>
              <a:rPr lang="en-US" smtClean="0"/>
              <a:t>Apple filed an injunction against Samsung in early July 2011</a:t>
            </a:r>
          </a:p>
          <a:p>
            <a:r>
              <a:rPr lang="en-US" smtClean="0"/>
              <a:t>Apple claims the design of the Samsung Galaxy </a:t>
            </a:r>
            <a:r>
              <a:rPr lang="en-US" smtClean="0"/>
              <a:t>Tab 10.1 allegedly </a:t>
            </a:r>
            <a:r>
              <a:rPr lang="en-US" smtClean="0"/>
              <a:t>infringes its intellectual property, “copying” the user interface and design features of the iPad 2</a:t>
            </a:r>
          </a:p>
          <a:p>
            <a:r>
              <a:rPr lang="en-US" smtClean="0"/>
              <a:t>Successful injunction in European Union, but temporarily suspended</a:t>
            </a:r>
          </a:p>
          <a:p>
            <a:r>
              <a:rPr lang="en-US" smtClean="0"/>
              <a:t>Apple seeks to ban import and sale of Galaxy smartphones and tables in the Netherlands</a:t>
            </a:r>
          </a:p>
          <a:p>
            <a:r>
              <a:rPr lang="en-US" smtClean="0"/>
              <a:t>Samsung submitted exhibits of prior art, as proof that the overall design of the iPad 2 is not original with Apple</a:t>
            </a:r>
          </a:p>
          <a:p>
            <a:pPr lvl="1"/>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Exhibit D:  Enter Hollywood</a:t>
            </a:r>
            <a:endParaRPr lang="en-US"/>
          </a:p>
        </p:txBody>
      </p:sp>
      <p:sp>
        <p:nvSpPr>
          <p:cNvPr id="3" name="Content Placeholder 2"/>
          <p:cNvSpPr>
            <a:spLocks noGrp="1"/>
          </p:cNvSpPr>
          <p:nvPr>
            <p:ph idx="1"/>
          </p:nvPr>
        </p:nvSpPr>
        <p:spPr/>
        <p:txBody>
          <a:bodyPr>
            <a:normAutofit/>
          </a:bodyPr>
          <a:lstStyle/>
          <a:p>
            <a:r>
              <a:rPr lang="en-US" smtClean="0"/>
              <a:t>Still shot from </a:t>
            </a:r>
            <a:r>
              <a:rPr lang="en-US" i="1" smtClean="0"/>
              <a:t>2001: A Space Odyssey</a:t>
            </a:r>
            <a:r>
              <a:rPr lang="en-US" smtClean="0"/>
              <a:t>, showing tablet computers with following features:</a:t>
            </a:r>
          </a:p>
          <a:p>
            <a:pPr lvl="1"/>
            <a:r>
              <a:rPr lang="en-US" smtClean="0"/>
              <a:t>Overall rectangular shape</a:t>
            </a:r>
          </a:p>
          <a:p>
            <a:pPr lvl="1"/>
            <a:r>
              <a:rPr lang="en-US" smtClean="0"/>
              <a:t>Dominant display screen</a:t>
            </a:r>
          </a:p>
          <a:p>
            <a:pPr lvl="1"/>
            <a:r>
              <a:rPr lang="en-US" smtClean="0"/>
              <a:t>Narrow borders</a:t>
            </a:r>
          </a:p>
          <a:p>
            <a:pPr lvl="1"/>
            <a:r>
              <a:rPr lang="en-US" smtClean="0"/>
              <a:t>Predominantly flat front surface</a:t>
            </a:r>
          </a:p>
          <a:p>
            <a:pPr lvl="1"/>
            <a:r>
              <a:rPr lang="en-US" smtClean="0"/>
              <a:t>Flat back surface</a:t>
            </a:r>
          </a:p>
          <a:p>
            <a:pPr lvl="1"/>
            <a:endParaRPr lang="en-US" smtClean="0"/>
          </a:p>
          <a:p>
            <a:r>
              <a:rPr lang="en-US" smtClean="0"/>
              <a:t>Source:  </a:t>
            </a:r>
            <a:r>
              <a:rPr lang="en-US" smtClean="0">
                <a:hlinkClick r:id="rId2"/>
              </a:rPr>
              <a:t>CNET News</a:t>
            </a:r>
            <a:endParaRPr lang="en-US" smtClean="0"/>
          </a:p>
          <a:p>
            <a:pPr lvl="1"/>
            <a:endParaRPr lang="en-US" smtClean="0"/>
          </a:p>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mtClean="0"/>
              <a:t>Big Changes at HP</a:t>
            </a:r>
            <a:endParaRPr lang="en-US"/>
          </a:p>
        </p:txBody>
      </p:sp>
      <p:pic>
        <p:nvPicPr>
          <p:cNvPr id="4" name="Content Placeholder 3" descr="HP logo.jpg"/>
          <p:cNvPicPr>
            <a:picLocks noGrp="1" noChangeAspect="1"/>
          </p:cNvPicPr>
          <p:nvPr>
            <p:ph idx="1"/>
          </p:nvPr>
        </p:nvPicPr>
        <p:blipFill>
          <a:blip r:embed="rId2" cstate="print"/>
          <a:stretch>
            <a:fillRect/>
          </a:stretch>
        </p:blipFill>
        <p:spPr>
          <a:xfrm>
            <a:off x="1752600" y="2209800"/>
            <a:ext cx="5468471" cy="3457289"/>
          </a:xfr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Spinning Off the PC Business?</a:t>
            </a:r>
            <a:endParaRPr lang="en-US"/>
          </a:p>
        </p:txBody>
      </p:sp>
      <p:sp>
        <p:nvSpPr>
          <p:cNvPr id="3" name="Content Placeholder 2"/>
          <p:cNvSpPr>
            <a:spLocks noGrp="1"/>
          </p:cNvSpPr>
          <p:nvPr>
            <p:ph idx="1"/>
          </p:nvPr>
        </p:nvSpPr>
        <p:spPr/>
        <p:txBody>
          <a:bodyPr/>
          <a:lstStyle/>
          <a:p>
            <a:r>
              <a:rPr lang="en-US" smtClean="0"/>
              <a:t>WSJ reported on August 19, 2011 that HP is exploring the possibility of spinning off its PC business</a:t>
            </a:r>
          </a:p>
          <a:p>
            <a:r>
              <a:rPr lang="en-US" smtClean="0"/>
              <a:t>Options could include a “full or partial separation”</a:t>
            </a:r>
          </a:p>
          <a:p>
            <a:r>
              <a:rPr lang="en-US" smtClean="0"/>
              <a:t>Abandoning efforts to cell tablets and smartphones</a:t>
            </a:r>
          </a:p>
          <a:p>
            <a:r>
              <a:rPr lang="en-US" smtClean="0"/>
              <a:t>Would not include tech-services division, servers, networking, data-storage systems, or printers</a:t>
            </a:r>
          </a:p>
          <a:p>
            <a:r>
              <a:rPr lang="en-US" smtClean="0"/>
              <a:t>TouchPad and smartphone haven’t sold well</a:t>
            </a:r>
          </a:p>
          <a:p>
            <a:r>
              <a:rPr lang="en-US" smtClean="0"/>
              <a:t>PC unit is a “low-margin business”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Spinning Off (cont.)</a:t>
            </a:r>
            <a:endParaRPr lang="en-US"/>
          </a:p>
        </p:txBody>
      </p:sp>
      <p:sp>
        <p:nvSpPr>
          <p:cNvPr id="3" name="Content Placeholder 2"/>
          <p:cNvSpPr>
            <a:spLocks noGrp="1"/>
          </p:cNvSpPr>
          <p:nvPr>
            <p:ph idx="1"/>
          </p:nvPr>
        </p:nvSpPr>
        <p:spPr/>
        <p:txBody>
          <a:bodyPr>
            <a:normAutofit fontScale="92500" lnSpcReduction="10000"/>
          </a:bodyPr>
          <a:lstStyle/>
          <a:p>
            <a:r>
              <a:rPr lang="en-US" smtClean="0"/>
              <a:t>CEO Leo Apotheker’s goal is to move away from consumer products and reposition HP as an enterprise business</a:t>
            </a:r>
          </a:p>
          <a:p>
            <a:r>
              <a:rPr lang="en-US" smtClean="0"/>
              <a:t>According to a letter from Stephen DiFranco, Sr. VP and General Manager of the Personal Systems Group – Americas</a:t>
            </a:r>
          </a:p>
          <a:p>
            <a:pPr lvl="1"/>
            <a:r>
              <a:rPr lang="en-US" smtClean="0"/>
              <a:t>No shutdown is intended</a:t>
            </a:r>
          </a:p>
          <a:p>
            <a:pPr lvl="1"/>
            <a:r>
              <a:rPr lang="en-US" smtClean="0"/>
              <a:t>“HP remains committed—now more than ever—to the health and growth of its PC business”</a:t>
            </a:r>
          </a:p>
          <a:p>
            <a:pPr lvl="1"/>
            <a:endParaRPr lang="en-US" smtClean="0"/>
          </a:p>
          <a:p>
            <a:endParaRPr lang="en-US" smtClean="0">
              <a:hlinkClick r:id="rId2"/>
            </a:endParaRPr>
          </a:p>
          <a:p>
            <a:r>
              <a:rPr lang="en-US" smtClean="0">
                <a:hlinkClick r:id="rId2"/>
              </a:rPr>
              <a:t>Click here</a:t>
            </a:r>
            <a:r>
              <a:rPr lang="en-US" smtClean="0"/>
              <a:t> for details</a:t>
            </a:r>
          </a:p>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mtClean="0"/>
              <a:t>What’s New with Google</a:t>
            </a:r>
            <a:endParaRPr lang="en-US"/>
          </a:p>
        </p:txBody>
      </p:sp>
      <p:pic>
        <p:nvPicPr>
          <p:cNvPr id="4" name="Content Placeholder 3" descr="Google logo.png"/>
          <p:cNvPicPr>
            <a:picLocks noGrp="1" noChangeAspect="1"/>
          </p:cNvPicPr>
          <p:nvPr>
            <p:ph idx="1"/>
          </p:nvPr>
        </p:nvPicPr>
        <p:blipFill>
          <a:blip r:embed="rId2" cstate="print"/>
          <a:stretch>
            <a:fillRect/>
          </a:stretch>
        </p:blipFill>
        <p:spPr>
          <a:xfrm>
            <a:off x="457200" y="2537968"/>
            <a:ext cx="8229600" cy="3183827"/>
          </a:xfr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mtClean="0"/>
              <a:t>Google Acquires Motorola Mobility</a:t>
            </a:r>
            <a:endParaRPr lang="en-US"/>
          </a:p>
        </p:txBody>
      </p:sp>
      <p:sp>
        <p:nvSpPr>
          <p:cNvPr id="3" name="Content Placeholder 2"/>
          <p:cNvSpPr>
            <a:spLocks noGrp="1"/>
          </p:cNvSpPr>
          <p:nvPr>
            <p:ph idx="1"/>
          </p:nvPr>
        </p:nvSpPr>
        <p:spPr/>
        <p:txBody>
          <a:bodyPr>
            <a:normAutofit fontScale="92500"/>
          </a:bodyPr>
          <a:lstStyle/>
          <a:p>
            <a:r>
              <a:rPr lang="en-US" smtClean="0"/>
              <a:t>Announced August 15, 2011</a:t>
            </a:r>
          </a:p>
          <a:p>
            <a:r>
              <a:rPr lang="en-US" smtClean="0"/>
              <a:t>Google and Motorola Mobility announced a definitive agreement under which Google would acquire Motorola Mobility for $40.00 per share in cash (approx. $12.5 billion)</a:t>
            </a:r>
          </a:p>
          <a:p>
            <a:r>
              <a:rPr lang="en-US" smtClean="0"/>
              <a:t>Expected to “supercharge the Android product line and enhance competition in mobile computing”</a:t>
            </a:r>
          </a:p>
          <a:p>
            <a:r>
              <a:rPr lang="en-US" smtClean="0"/>
              <a:t>Would better protect Google from </a:t>
            </a:r>
            <a:r>
              <a:rPr lang="en-US" smtClean="0">
                <a:hlinkClick r:id="rId2"/>
              </a:rPr>
              <a:t>anti-competitive threats</a:t>
            </a:r>
            <a:r>
              <a:rPr lang="en-US" smtClean="0"/>
              <a:t> from Microsoft, Apple, and other companies</a:t>
            </a:r>
          </a:p>
          <a:p>
            <a:endParaRPr lang="en-US" smtClean="0"/>
          </a:p>
          <a:p>
            <a:r>
              <a:rPr lang="en-US" smtClean="0">
                <a:hlinkClick r:id="rId3"/>
              </a:rPr>
              <a:t>Click here</a:t>
            </a:r>
            <a:r>
              <a:rPr lang="en-US" smtClean="0"/>
              <a:t> for details</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US" smtClean="0"/>
              <a:t>Check Out a Laptop from the High Plains Library District</a:t>
            </a:r>
            <a:endParaRPr lang="en-US"/>
          </a:p>
        </p:txBody>
      </p:sp>
      <p:pic>
        <p:nvPicPr>
          <p:cNvPr id="6" name="Content Placeholder 5" descr="HP ProBook 6555b.jpg"/>
          <p:cNvPicPr>
            <a:picLocks noGrp="1" noChangeAspect="1"/>
          </p:cNvPicPr>
          <p:nvPr>
            <p:ph idx="1"/>
          </p:nvPr>
        </p:nvPicPr>
        <p:blipFill>
          <a:blip r:embed="rId2" cstate="print"/>
          <a:stretch>
            <a:fillRect/>
          </a:stretch>
        </p:blipFill>
        <p:spPr>
          <a:xfrm>
            <a:off x="1645708" y="1935163"/>
            <a:ext cx="5852583" cy="4389437"/>
          </a:xfr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mtClean="0"/>
              <a:t>Fall Spring-cleaning</a:t>
            </a:r>
            <a:endParaRPr lang="en-US"/>
          </a:p>
        </p:txBody>
      </p:sp>
      <p:sp>
        <p:nvSpPr>
          <p:cNvPr id="3" name="Content Placeholder 2"/>
          <p:cNvSpPr>
            <a:spLocks noGrp="1"/>
          </p:cNvSpPr>
          <p:nvPr>
            <p:ph idx="1"/>
          </p:nvPr>
        </p:nvSpPr>
        <p:spPr/>
        <p:txBody>
          <a:bodyPr>
            <a:normAutofit lnSpcReduction="10000"/>
          </a:bodyPr>
          <a:lstStyle/>
          <a:p>
            <a:r>
              <a:rPr lang="en-US" smtClean="0"/>
              <a:t>Shutting down several products</a:t>
            </a:r>
          </a:p>
          <a:p>
            <a:pPr lvl="1"/>
            <a:r>
              <a:rPr lang="en-US" smtClean="0"/>
              <a:t>Aardvark social search engine</a:t>
            </a:r>
          </a:p>
          <a:p>
            <a:pPr lvl="1"/>
            <a:r>
              <a:rPr lang="en-US" smtClean="0"/>
              <a:t>Desktop</a:t>
            </a:r>
          </a:p>
          <a:p>
            <a:pPr lvl="1"/>
            <a:r>
              <a:rPr lang="en-US" smtClean="0"/>
              <a:t>Fast Flip news content browsing and reading for web and mobile devices</a:t>
            </a:r>
          </a:p>
          <a:p>
            <a:pPr lvl="1"/>
            <a:r>
              <a:rPr lang="en-US" smtClean="0"/>
              <a:t>Google Maps API for Flash</a:t>
            </a:r>
          </a:p>
          <a:p>
            <a:pPr lvl="1"/>
            <a:r>
              <a:rPr lang="en-US" smtClean="0"/>
              <a:t>Google Pack</a:t>
            </a:r>
          </a:p>
          <a:p>
            <a:pPr lvl="1"/>
            <a:r>
              <a:rPr lang="en-US" smtClean="0"/>
              <a:t>Google Web Security</a:t>
            </a:r>
          </a:p>
          <a:p>
            <a:pPr lvl="1"/>
            <a:r>
              <a:rPr lang="en-US" smtClean="0"/>
              <a:t>Image Labeler</a:t>
            </a:r>
          </a:p>
          <a:p>
            <a:pPr lvl="1"/>
            <a:r>
              <a:rPr lang="en-US" smtClean="0"/>
              <a:t>Notebook (data will automatically be exported to Google Docs)</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Fall Spring-cleaning (cont.)</a:t>
            </a:r>
            <a:endParaRPr lang="en-US"/>
          </a:p>
        </p:txBody>
      </p:sp>
      <p:sp>
        <p:nvSpPr>
          <p:cNvPr id="3" name="Content Placeholder 2"/>
          <p:cNvSpPr>
            <a:spLocks noGrp="1"/>
          </p:cNvSpPr>
          <p:nvPr>
            <p:ph idx="1"/>
          </p:nvPr>
        </p:nvSpPr>
        <p:spPr/>
        <p:txBody>
          <a:bodyPr/>
          <a:lstStyle/>
          <a:p>
            <a:r>
              <a:rPr lang="en-US" smtClean="0"/>
              <a:t>Sidewiki</a:t>
            </a:r>
          </a:p>
          <a:p>
            <a:r>
              <a:rPr lang="en-US" smtClean="0"/>
              <a:t>Subscribed Links</a:t>
            </a:r>
          </a:p>
          <a:p>
            <a:endParaRPr lang="en-US" smtClean="0"/>
          </a:p>
          <a:p>
            <a:r>
              <a:rPr lang="en-US" smtClean="0">
                <a:hlinkClick r:id="rId2"/>
              </a:rPr>
              <a:t>Click here</a:t>
            </a:r>
            <a:r>
              <a:rPr lang="en-US" smtClean="0"/>
              <a:t> for details</a:t>
            </a:r>
          </a:p>
          <a:p>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mtClean="0"/>
              <a:t>Your Online Privacy</a:t>
            </a:r>
            <a:endParaRPr lang="en-US"/>
          </a:p>
        </p:txBody>
      </p:sp>
      <p:pic>
        <p:nvPicPr>
          <p:cNvPr id="4" name="Content Placeholder 3" descr="Cellular tower.jpg"/>
          <p:cNvPicPr>
            <a:picLocks noGrp="1" noChangeAspect="1"/>
          </p:cNvPicPr>
          <p:nvPr>
            <p:ph idx="1"/>
          </p:nvPr>
        </p:nvPicPr>
        <p:blipFill>
          <a:blip r:embed="rId2" cstate="print"/>
          <a:stretch>
            <a:fillRect/>
          </a:stretch>
        </p:blipFill>
        <p:spPr>
          <a:xfrm>
            <a:off x="1828602" y="1935163"/>
            <a:ext cx="5486796" cy="4389437"/>
          </a:xfr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Warrant Required for Cell Phone Location Data</a:t>
            </a:r>
            <a:endParaRPr lang="en-US"/>
          </a:p>
        </p:txBody>
      </p:sp>
      <p:sp>
        <p:nvSpPr>
          <p:cNvPr id="3" name="Content Placeholder 2"/>
          <p:cNvSpPr>
            <a:spLocks noGrp="1"/>
          </p:cNvSpPr>
          <p:nvPr>
            <p:ph idx="1"/>
          </p:nvPr>
        </p:nvSpPr>
        <p:spPr/>
        <p:txBody>
          <a:bodyPr>
            <a:normAutofit lnSpcReduction="10000"/>
          </a:bodyPr>
          <a:lstStyle/>
          <a:p>
            <a:r>
              <a:rPr lang="en-US" smtClean="0"/>
              <a:t>Some courts decided when users turn on their cell phones, they are “voluntarily” transmitting their location</a:t>
            </a:r>
          </a:p>
          <a:p>
            <a:r>
              <a:rPr lang="en-US" smtClean="0"/>
              <a:t>The Stored Communications Act only required law enforcement to show the records were “relevant and material”</a:t>
            </a:r>
          </a:p>
          <a:p>
            <a:r>
              <a:rPr lang="en-US" smtClean="0"/>
              <a:t>Government had asked Verizon Wireless to turn over 113 days of location data about a suspect’s phone</a:t>
            </a:r>
          </a:p>
          <a:p>
            <a:r>
              <a:rPr lang="en-US" smtClean="0"/>
              <a:t>Judge Nicholas Garaufis of the Eastern District of New York soundly rejected this line of reasoning</a:t>
            </a:r>
          </a:p>
          <a:p>
            <a:r>
              <a:rPr lang="en-US" smtClean="0">
                <a:hlinkClick r:id="rId2"/>
              </a:rPr>
              <a:t>Click here</a:t>
            </a:r>
            <a:r>
              <a:rPr lang="en-US" smtClean="0"/>
              <a:t> for full story</a:t>
            </a:r>
          </a:p>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Laptop Checkout Program</a:t>
            </a:r>
            <a:endParaRPr lang="en-US"/>
          </a:p>
        </p:txBody>
      </p:sp>
      <p:sp>
        <p:nvSpPr>
          <p:cNvPr id="4" name="Content Placeholder 3"/>
          <p:cNvSpPr>
            <a:spLocks noGrp="1"/>
          </p:cNvSpPr>
          <p:nvPr>
            <p:ph idx="1"/>
          </p:nvPr>
        </p:nvSpPr>
        <p:spPr/>
        <p:txBody>
          <a:bodyPr>
            <a:normAutofit fontScale="92500" lnSpcReduction="20000"/>
          </a:bodyPr>
          <a:lstStyle/>
          <a:p>
            <a:r>
              <a:rPr lang="en-US" smtClean="0"/>
              <a:t>Pilot program with ten laptops was deemed a success</a:t>
            </a:r>
          </a:p>
          <a:p>
            <a:r>
              <a:rPr lang="en-US" smtClean="0"/>
              <a:t>Expanded to eighteen brand-new laptops in Summer 2011</a:t>
            </a:r>
          </a:p>
          <a:p>
            <a:r>
              <a:rPr lang="en-US" smtClean="0"/>
              <a:t>Requirements</a:t>
            </a:r>
          </a:p>
          <a:p>
            <a:pPr lvl="1"/>
            <a:r>
              <a:rPr lang="en-US" smtClean="0"/>
              <a:t>Must be 18 years old</a:t>
            </a:r>
          </a:p>
          <a:p>
            <a:pPr lvl="1"/>
            <a:r>
              <a:rPr lang="en-US" smtClean="0"/>
              <a:t>Valid library card in good standing</a:t>
            </a:r>
          </a:p>
          <a:p>
            <a:r>
              <a:rPr lang="en-US" smtClean="0"/>
              <a:t>Reserve a laptop online at home or at the library</a:t>
            </a:r>
          </a:p>
          <a:p>
            <a:pPr lvl="1"/>
            <a:r>
              <a:rPr lang="en-US" smtClean="0"/>
              <a:t>Pick a time from the calendar</a:t>
            </a:r>
          </a:p>
          <a:p>
            <a:pPr lvl="1"/>
            <a:r>
              <a:rPr lang="en-US" smtClean="0"/>
              <a:t>Select the location to pick up:  Farr, Centennial Park, Lincoln Park, Erie, or Carbon Valley</a:t>
            </a:r>
          </a:p>
          <a:p>
            <a:pPr lvl="1"/>
            <a:r>
              <a:rPr lang="en-US" smtClean="0"/>
              <a:t>Pick it up beginning Thursday</a:t>
            </a:r>
          </a:p>
          <a:p>
            <a:pPr lvl="1"/>
            <a:r>
              <a:rPr lang="en-US" smtClean="0"/>
              <a:t>Due back on Tuesday (five-day checkout period)</a:t>
            </a:r>
          </a:p>
          <a:p>
            <a:r>
              <a:rPr lang="en-US" smtClean="0">
                <a:hlinkClick r:id="rId2"/>
              </a:rPr>
              <a:t>Click here</a:t>
            </a:r>
            <a:r>
              <a:rPr lang="en-US" smtClean="0"/>
              <a:t> for details</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Laptop Features</a:t>
            </a:r>
            <a:endParaRPr lang="en-US"/>
          </a:p>
        </p:txBody>
      </p:sp>
      <p:sp>
        <p:nvSpPr>
          <p:cNvPr id="3" name="Content Placeholder 2"/>
          <p:cNvSpPr>
            <a:spLocks noGrp="1"/>
          </p:cNvSpPr>
          <p:nvPr>
            <p:ph idx="1"/>
          </p:nvPr>
        </p:nvSpPr>
        <p:spPr/>
        <p:txBody>
          <a:bodyPr/>
          <a:lstStyle/>
          <a:p>
            <a:r>
              <a:rPr lang="en-US" smtClean="0"/>
              <a:t>HP Compaq 6555b</a:t>
            </a:r>
          </a:p>
          <a:p>
            <a:r>
              <a:rPr lang="en-US" smtClean="0"/>
              <a:t>Windows XP Professional</a:t>
            </a:r>
          </a:p>
          <a:p>
            <a:r>
              <a:rPr lang="en-US" smtClean="0"/>
              <a:t>Microsoft Office 2007</a:t>
            </a:r>
          </a:p>
          <a:p>
            <a:r>
              <a:rPr lang="en-US" smtClean="0"/>
              <a:t>Internet Explorer 8.0</a:t>
            </a:r>
          </a:p>
          <a:p>
            <a:r>
              <a:rPr lang="en-US" smtClean="0"/>
              <a:t>Wireless Internet via Verizon Wireless (wherever you can get a cell phone signal)</a:t>
            </a:r>
          </a:p>
          <a:p>
            <a:r>
              <a:rPr lang="en-US" smtClean="0"/>
              <a:t>No cost, but must have a current library account in good standing</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smtClean="0"/>
              <a:t>Steve Jobs Resigns</a:t>
            </a:r>
            <a:endParaRPr lang="en-US"/>
          </a:p>
        </p:txBody>
      </p:sp>
      <p:pic>
        <p:nvPicPr>
          <p:cNvPr id="7" name="Content Placeholder 6" descr="Steve Jobs and Apple logo.jpg"/>
          <p:cNvPicPr>
            <a:picLocks noGrp="1" noChangeAspect="1"/>
          </p:cNvPicPr>
          <p:nvPr>
            <p:ph idx="1"/>
          </p:nvPr>
        </p:nvPicPr>
        <p:blipFill>
          <a:blip r:embed="rId2" cstate="print"/>
          <a:stretch>
            <a:fillRect/>
          </a:stretch>
        </p:blipFill>
        <p:spPr>
          <a:xfrm>
            <a:off x="1676400" y="1828800"/>
            <a:ext cx="5791200" cy="4336162"/>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Apple Press Release</a:t>
            </a:r>
            <a:endParaRPr lang="en-US"/>
          </a:p>
        </p:txBody>
      </p:sp>
      <p:sp>
        <p:nvSpPr>
          <p:cNvPr id="3" name="Content Placeholder 2"/>
          <p:cNvSpPr>
            <a:spLocks noGrp="1"/>
          </p:cNvSpPr>
          <p:nvPr>
            <p:ph idx="1"/>
          </p:nvPr>
        </p:nvSpPr>
        <p:spPr/>
        <p:txBody>
          <a:bodyPr/>
          <a:lstStyle/>
          <a:p>
            <a:r>
              <a:rPr lang="en-US" smtClean="0"/>
              <a:t>CUPERTINO, California—August 24, 2011—Apple’s Board of Directors today announced that Steve Jobs has resigned as Chief Executive Officer, and the Board has named Tim Cook, previously Apple’s Chief Operating Officer, as the company’s new CEO. Jobs has been elected Chairman of the Board and Cook will join the Board, effective immediately.</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Jobs’s Letter to the Board</a:t>
            </a:r>
            <a:endParaRPr lang="en-US"/>
          </a:p>
        </p:txBody>
      </p:sp>
      <p:sp>
        <p:nvSpPr>
          <p:cNvPr id="3" name="Content Placeholder 2"/>
          <p:cNvSpPr>
            <a:spLocks noGrp="1"/>
          </p:cNvSpPr>
          <p:nvPr>
            <p:ph idx="1"/>
          </p:nvPr>
        </p:nvSpPr>
        <p:spPr/>
        <p:txBody>
          <a:bodyPr/>
          <a:lstStyle/>
          <a:p>
            <a:r>
              <a:rPr lang="en-US" smtClean="0"/>
              <a:t>In a letter to the Apple Board of Directors, Jobs announced he could “no longer meet his duties and expectations as Apple’s CEO.”</a:t>
            </a:r>
          </a:p>
          <a:p>
            <a:r>
              <a:rPr lang="en-US" smtClean="0"/>
              <a:t>He will remain on the Board of Directors.</a:t>
            </a:r>
          </a:p>
          <a:p>
            <a:r>
              <a:rPr lang="en-US" smtClean="0"/>
              <a:t>Health issues may have played a role in his decision.</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Steve Jobs Bio</a:t>
            </a:r>
            <a:endParaRPr lang="en-US"/>
          </a:p>
        </p:txBody>
      </p:sp>
      <p:sp>
        <p:nvSpPr>
          <p:cNvPr id="3" name="Content Placeholder 2"/>
          <p:cNvSpPr>
            <a:spLocks noGrp="1"/>
          </p:cNvSpPr>
          <p:nvPr>
            <p:ph idx="1"/>
          </p:nvPr>
        </p:nvSpPr>
        <p:spPr/>
        <p:txBody>
          <a:bodyPr>
            <a:normAutofit/>
          </a:bodyPr>
          <a:lstStyle/>
          <a:p>
            <a:r>
              <a:rPr lang="en-US" smtClean="0"/>
              <a:t>Co-founded Apple with Steve Wozniak and Mike Markkula in 1976</a:t>
            </a:r>
          </a:p>
          <a:p>
            <a:r>
              <a:rPr lang="en-US" smtClean="0"/>
              <a:t>In early 1980s pushed for the development of the Macintosh after seeing a computer with GUI at Xerox PARC</a:t>
            </a:r>
          </a:p>
          <a:p>
            <a:r>
              <a:rPr lang="en-US" smtClean="0"/>
              <a:t>Resigned from the board of directors in 1985</a:t>
            </a:r>
          </a:p>
          <a:p>
            <a:r>
              <a:rPr lang="en-US" smtClean="0"/>
              <a:t>Founded NeXT</a:t>
            </a:r>
          </a:p>
          <a:p>
            <a:r>
              <a:rPr lang="en-US" smtClean="0"/>
              <a:t>Acquired the computer graphics division of Lucasfilm Ltd. for $5 million; spun off as Pixar Animation Studios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Steve Jobs Bio (cont.)</a:t>
            </a:r>
            <a:endParaRPr lang="en-US"/>
          </a:p>
        </p:txBody>
      </p:sp>
      <p:sp>
        <p:nvSpPr>
          <p:cNvPr id="3" name="Content Placeholder 2"/>
          <p:cNvSpPr>
            <a:spLocks noGrp="1"/>
          </p:cNvSpPr>
          <p:nvPr>
            <p:ph idx="1"/>
          </p:nvPr>
        </p:nvSpPr>
        <p:spPr/>
        <p:txBody>
          <a:bodyPr>
            <a:normAutofit fontScale="92500"/>
          </a:bodyPr>
          <a:lstStyle/>
          <a:p>
            <a:r>
              <a:rPr lang="en-US" smtClean="0"/>
              <a:t>Pixar acquired by The Walt Disney company for $7.4 billion in 2006 </a:t>
            </a:r>
          </a:p>
          <a:p>
            <a:r>
              <a:rPr lang="en-US" smtClean="0"/>
              <a:t>Rejoined Apple </a:t>
            </a:r>
            <a:r>
              <a:rPr lang="en-US" smtClean="0"/>
              <a:t>after </a:t>
            </a:r>
            <a:r>
              <a:rPr lang="en-US" smtClean="0"/>
              <a:t>Apple’s 1996 buyout of NeXT</a:t>
            </a:r>
          </a:p>
          <a:p>
            <a:r>
              <a:rPr lang="en-US" smtClean="0"/>
              <a:t>Became Apple’s CEO in 1997</a:t>
            </a:r>
          </a:p>
          <a:p>
            <a:r>
              <a:rPr lang="en-US" smtClean="0"/>
              <a:t>In March 1998 terminate Newton, Cyberdog, and OpenDoc</a:t>
            </a:r>
          </a:p>
          <a:p>
            <a:r>
              <a:rPr lang="en-US" smtClean="0"/>
              <a:t>NeXTSTEP evolved into Mac OS X</a:t>
            </a:r>
          </a:p>
          <a:p>
            <a:r>
              <a:rPr lang="en-US" smtClean="0"/>
              <a:t>In early 2000s, Apple branched out into digital appliances (iPod), music distribution (iTunes), and cellular products (iPhone), and tablet computing (iPad)</a:t>
            </a:r>
          </a:p>
          <a:p>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159</TotalTime>
  <Words>976</Words>
  <Application>Microsoft Office PowerPoint</Application>
  <PresentationFormat>On-screen Show (4:3)</PresentationFormat>
  <Paragraphs>122</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Flow</vt:lpstr>
      <vt:lpstr>The Month in Review August 2011</vt:lpstr>
      <vt:lpstr>Check Out a Laptop from the High Plains Library District</vt:lpstr>
      <vt:lpstr>Laptop Checkout Program</vt:lpstr>
      <vt:lpstr>Laptop Features</vt:lpstr>
      <vt:lpstr>Steve Jobs Resigns</vt:lpstr>
      <vt:lpstr>Apple Press Release</vt:lpstr>
      <vt:lpstr>Jobs’s Letter to the Board</vt:lpstr>
      <vt:lpstr>Steve Jobs Bio</vt:lpstr>
      <vt:lpstr>Steve Jobs Bio (cont.)</vt:lpstr>
      <vt:lpstr>Steve Jobs Bio (cont.)</vt:lpstr>
      <vt:lpstr>Jobs’s Legacy</vt:lpstr>
      <vt:lpstr>Patent Wars: Apple vs. Samsung</vt:lpstr>
      <vt:lpstr>A Question of “Prior Art”</vt:lpstr>
      <vt:lpstr>Exhibit D:  Enter Hollywood</vt:lpstr>
      <vt:lpstr>Big Changes at HP</vt:lpstr>
      <vt:lpstr>Spinning Off the PC Business?</vt:lpstr>
      <vt:lpstr>Spinning Off (cont.)</vt:lpstr>
      <vt:lpstr>What’s New with Google</vt:lpstr>
      <vt:lpstr>Google Acquires Motorola Mobility</vt:lpstr>
      <vt:lpstr>Fall Spring-cleaning</vt:lpstr>
      <vt:lpstr>Fall Spring-cleaning (cont.)</vt:lpstr>
      <vt:lpstr>Your Online Privacy</vt:lpstr>
      <vt:lpstr>Warrant Required for Cell Phone Location Data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Month in Review August 2011</dc:title>
  <dc:creator>Eric</dc:creator>
  <cp:lastModifiedBy>Eric</cp:lastModifiedBy>
  <cp:revision>53</cp:revision>
  <dcterms:created xsi:type="dcterms:W3CDTF">2011-09-08T01:19:01Z</dcterms:created>
  <dcterms:modified xsi:type="dcterms:W3CDTF">2011-09-24T22:03:51Z</dcterms:modified>
</cp:coreProperties>
</file>