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5" r:id="rId2"/>
    <p:sldId id="256" r:id="rId3"/>
    <p:sldId id="265" r:id="rId4"/>
    <p:sldId id="257" r:id="rId5"/>
    <p:sldId id="258" r:id="rId6"/>
    <p:sldId id="259" r:id="rId7"/>
    <p:sldId id="260" r:id="rId8"/>
    <p:sldId id="261" r:id="rId9"/>
    <p:sldId id="262" r:id="rId10"/>
    <p:sldId id="263" r:id="rId11"/>
    <p:sldId id="266" r:id="rId12"/>
    <p:sldId id="264" r:id="rId13"/>
    <p:sldId id="267" r:id="rId14"/>
    <p:sldId id="268" r:id="rId15"/>
    <p:sldId id="269" r:id="rId16"/>
    <p:sldId id="283" r:id="rId17"/>
    <p:sldId id="284" r:id="rId18"/>
    <p:sldId id="285" r:id="rId19"/>
    <p:sldId id="286" r:id="rId20"/>
    <p:sldId id="288" r:id="rId21"/>
    <p:sldId id="289" r:id="rId22"/>
    <p:sldId id="290" r:id="rId23"/>
    <p:sldId id="291" r:id="rId24"/>
    <p:sldId id="292" r:id="rId25"/>
    <p:sldId id="293" r:id="rId26"/>
    <p:sldId id="287" r:id="rId27"/>
    <p:sldId id="270" r:id="rId28"/>
    <p:sldId id="271" r:id="rId29"/>
    <p:sldId id="272" r:id="rId30"/>
    <p:sldId id="273" r:id="rId31"/>
    <p:sldId id="274" r:id="rId32"/>
    <p:sldId id="275" r:id="rId33"/>
    <p:sldId id="281" r:id="rId3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9" autoAdjust="0"/>
  </p:normalViewPr>
  <p:slideViewPr>
    <p:cSldViewPr>
      <p:cViewPr varScale="1">
        <p:scale>
          <a:sx n="63" d="100"/>
          <a:sy n="63" d="100"/>
        </p:scale>
        <p:origin x="-13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DDD74F87-FC9A-4CC6-94CA-12C96E059D65}" type="datetimeFigureOut">
              <a:rPr lang="en-US" smtClean="0"/>
              <a:pPr/>
              <a:t>10/7/2011</a:t>
            </a:fld>
            <a:endParaRPr lang="en-US" dirty="0"/>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F43B08A2-2C17-413B-9DC4-0A1DF7923EF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7241EC37-AD33-4BA3-8A85-F0C75BEECE07}" type="datetimeFigureOut">
              <a:rPr lang="en-US" smtClean="0"/>
              <a:pPr/>
              <a:t>10/7/2011</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31F8F1E0-4B57-4DC0-850C-88BB513222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oogle.com/search?hl=en&amp;client=firefox-a&amp;hs=73F&amp;rls=org.mozilla:en-US:official&amp;channel=s&amp;biw=1024&amp;bih=611&amp;sa=X&amp;ei=8Ep-TvebDeStsQLy9pku&amp;ved=0CBYQBSgA&amp;q=aficionado%E2%80%99&amp;spell=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My experiences started in 1982 when I bought my 1</a:t>
            </a:r>
            <a:r>
              <a:rPr lang="en-US" baseline="30000" dirty="0" smtClean="0"/>
              <a:t>st</a:t>
            </a:r>
            <a:r>
              <a:rPr lang="en-US" dirty="0" smtClean="0"/>
              <a:t> computer, an Apple //+ with 48K of ram (later upgraded to 64K).  I then started using the computer as a BBS call Greeley-Com-Net on the FIDO network…this was before what we no</a:t>
            </a:r>
            <a:r>
              <a:rPr lang="en-US" baseline="0" dirty="0" smtClean="0"/>
              <a:t>w call the internet.  I was working at Kodak in the training department and started teaching computer related classes in addition to other classes I already taught at Kodak.  I suggested to AIMS that I could do a DOS and Hard Disk </a:t>
            </a:r>
            <a:r>
              <a:rPr lang="en-US" baseline="0" dirty="0" err="1" smtClean="0"/>
              <a:t>Mamagement</a:t>
            </a:r>
            <a:r>
              <a:rPr lang="en-US" baseline="0" dirty="0" smtClean="0"/>
              <a:t> class on Saturdays.   </a:t>
            </a:r>
          </a:p>
          <a:p>
            <a:endParaRPr lang="en-US" baseline="0" dirty="0" smtClean="0"/>
          </a:p>
          <a:p>
            <a:r>
              <a:rPr lang="en-US" baseline="0" dirty="0" smtClean="0"/>
              <a:t>With all the questions I got, I suggested we meet once a month at my house and discuss the problems and questions the class had.  This soon became a group called the Computer User Group of Greeley in 1989.</a:t>
            </a:r>
          </a:p>
          <a:p>
            <a:endParaRPr lang="en-US" baseline="0" dirty="0" smtClean="0"/>
          </a:p>
          <a:p>
            <a:r>
              <a:rPr lang="en-US" baseline="0" dirty="0" smtClean="0"/>
              <a:t>I then taught for the Center for Advanced professional Development and taught classes all over North America…from Regina, to San Juan.</a:t>
            </a:r>
          </a:p>
          <a:p>
            <a:endParaRPr lang="en-US" baseline="0" dirty="0" smtClean="0"/>
          </a:p>
          <a:p>
            <a:r>
              <a:rPr lang="en-US" dirty="0" smtClean="0"/>
              <a:t>During this time I also ran a home based business, The Micro Store, selling computers and other peripheral equipment.</a:t>
            </a:r>
          </a:p>
          <a:p>
            <a:endParaRPr lang="en-US" dirty="0" smtClean="0"/>
          </a:p>
          <a:p>
            <a:r>
              <a:rPr lang="en-US" dirty="0" smtClean="0"/>
              <a:t>Next I worked at HP in Loveland, then Greeley, and lastly at Ft Collins.  </a:t>
            </a:r>
          </a:p>
          <a:p>
            <a:endParaRPr lang="en-US" dirty="0" smtClean="0"/>
          </a:p>
          <a:p>
            <a:r>
              <a:rPr lang="en-US" dirty="0" smtClean="0"/>
              <a:t>Got laid off in</a:t>
            </a:r>
            <a:r>
              <a:rPr lang="en-US" baseline="0" dirty="0" smtClean="0"/>
              <a:t> 2004 and went to Bank of Choice as a support person; quit there in 2007 and went to UAP/Agrium as the supervisor for the Support Center until 2010.  Then I was off to JBS as one of their NIGHT shift support people supporting AS400, RS600 and Windows environments,  The night shift and I parted Oct 30 2010.  In Dec 2010 I started with CompuCom.  When the project completed in April 2011 again I went looking.  I heard the person that I left Bank of Choice for before had quit and applied for a job.  June 17 2011 I started there and am still there.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XP, you can drag programs to the QUICK</a:t>
            </a:r>
            <a:r>
              <a:rPr lang="en-US" baseline="0" dirty="0" smtClean="0"/>
              <a:t> LAUNCH as desired.  </a:t>
            </a:r>
          </a:p>
        </p:txBody>
      </p:sp>
      <p:sp>
        <p:nvSpPr>
          <p:cNvPr id="4" name="Slide Number Placeholder 3"/>
          <p:cNvSpPr>
            <a:spLocks noGrp="1"/>
          </p:cNvSpPr>
          <p:nvPr>
            <p:ph type="sldNum" sz="quarter" idx="10"/>
          </p:nvPr>
        </p:nvSpPr>
        <p:spPr/>
        <p:txBody>
          <a:bodyPr/>
          <a:lstStyle/>
          <a:p>
            <a:fld id="{31F8F1E0-4B57-4DC0-850C-88BB513222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let’s UNCHECK the TITLE and TEXT of the icon, to clean it up a bit.  Right click in QUICK LAUNCH and UN-CHECK the SHOW TEXT AND the SHOW TITLE.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from the list, this tip applies to quite a few of the WIN 7 versions.</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next discussion</a:t>
            </a:r>
            <a:r>
              <a:rPr lang="en-US" b="0" baseline="0" dirty="0" smtClean="0"/>
              <a:t> is the </a:t>
            </a:r>
            <a:r>
              <a:rPr lang="en-US" b="1" dirty="0" smtClean="0"/>
              <a:t>REARRANGE SYSTEM TRAY ICONS</a:t>
            </a:r>
          </a:p>
          <a:p>
            <a:r>
              <a:rPr lang="en-US" dirty="0" smtClean="0"/>
              <a:t>Unlike XP, where the icon for a program was fixed in the order you launched it, WIN 7 allows the reordering of the icons.  Drag</a:t>
            </a:r>
            <a:r>
              <a:rPr lang="en-US" baseline="0" dirty="0" smtClean="0"/>
              <a:t> and drop it where you want it.  LEFT CLICK the icon and move it.</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Next we have </a:t>
            </a:r>
            <a:r>
              <a:rPr lang="en-US" b="1" dirty="0" smtClean="0"/>
              <a:t>CREATE KEYBOARD SHORTCUTS for PROGRAMS</a:t>
            </a:r>
          </a:p>
          <a:p>
            <a:r>
              <a:rPr lang="en-US" dirty="0" smtClean="0"/>
              <a:t>For those hot key </a:t>
            </a:r>
            <a:r>
              <a:rPr lang="en-US" b="1" i="1" dirty="0" smtClean="0">
                <a:hlinkClick r:id="rId3"/>
              </a:rPr>
              <a:t>aficionado</a:t>
            </a:r>
            <a:r>
              <a:rPr lang="en-US" dirty="0" smtClean="0">
                <a:hlinkClick r:id="rId3"/>
              </a:rPr>
              <a:t>’</a:t>
            </a:r>
            <a:r>
              <a:rPr lang="en-US" dirty="0" smtClean="0"/>
              <a:t> s out there, you can create a SHORT-CUT Key for your programs.  Follow the steps</a:t>
            </a:r>
            <a:r>
              <a:rPr lang="en-US" baseline="0" dirty="0" smtClean="0"/>
              <a:t> shown in the slide.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Here we will </a:t>
            </a:r>
            <a:r>
              <a:rPr lang="en-US" b="1" dirty="0" smtClean="0"/>
              <a:t>CUSTOMIZE THE POWER BUTTON</a:t>
            </a:r>
          </a:p>
          <a:p>
            <a:r>
              <a:rPr lang="en-US" dirty="0" smtClean="0"/>
              <a:t>Depending on how you use your PC, you can change the DEFAULT POWER CONTROL from </a:t>
            </a:r>
            <a:r>
              <a:rPr lang="en-US" b="1" dirty="0" smtClean="0"/>
              <a:t>SHUTDOWN</a:t>
            </a:r>
            <a:r>
              <a:rPr lang="en-US" dirty="0" smtClean="0"/>
              <a:t> to </a:t>
            </a:r>
            <a:r>
              <a:rPr lang="en-US" b="1" dirty="0" smtClean="0"/>
              <a:t>RESTART</a:t>
            </a:r>
            <a:r>
              <a:rPr lang="en-US" dirty="0" smtClean="0"/>
              <a:t> on your PC.  </a:t>
            </a:r>
          </a:p>
          <a:p>
            <a:r>
              <a:rPr lang="en-US" dirty="0" smtClean="0"/>
              <a:t>RIGHT click START, select PROPERTIES, then select what option you want—RESTART,  or SWITCH USER, or whatever.</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Now, let’s see how we can </a:t>
            </a:r>
            <a:r>
              <a:rPr lang="en-US" b="1" dirty="0" smtClean="0"/>
              <a:t>SHOW AM/PM SYMBOLS in SYSTEM TRAY CLOCK</a:t>
            </a:r>
          </a:p>
          <a:p>
            <a:r>
              <a:rPr lang="en-US" dirty="0" smtClean="0"/>
              <a:t>Let’s change how the clock time is shown from the bland default.</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steps</a:t>
            </a:r>
            <a:r>
              <a:rPr lang="en-US" baseline="0" dirty="0" smtClean="0"/>
              <a:t> outlined here to make the desired changes to the clock.   The next slide shows you the dialog window where this is done.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APPLY when done.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a:t>
            </a:r>
            <a:r>
              <a:rPr lang="en-US" b="1" dirty="0" smtClean="0"/>
              <a:t>link</a:t>
            </a:r>
            <a:r>
              <a:rPr lang="en-US" dirty="0" smtClean="0"/>
              <a:t> to another tutorial on making clock changes.</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a:t>
            </a:r>
            <a:r>
              <a:rPr lang="en-US" dirty="0" smtClean="0"/>
              <a:t>I want to talk about  </a:t>
            </a:r>
            <a:r>
              <a:rPr lang="en-US" b="1" dirty="0" smtClean="0"/>
              <a:t>INTERESTING and PRODUCTIVE</a:t>
            </a:r>
            <a:r>
              <a:rPr lang="en-US" b="1" baseline="0" dirty="0" smtClean="0"/>
              <a:t> WIN 7 HINTS &amp; TIPS.  </a:t>
            </a:r>
          </a:p>
          <a:p>
            <a:r>
              <a:rPr lang="en-US" baseline="0" dirty="0" smtClean="0"/>
              <a:t>I will pause the presentation after a slide as the audience dictates to entertain any questions that arise.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Here’s </a:t>
            </a:r>
            <a:r>
              <a:rPr lang="en-US" b="1" dirty="0" smtClean="0"/>
              <a:t>How to Enable More Simultaneous Downloads in IE 8</a:t>
            </a:r>
          </a:p>
          <a:p>
            <a:r>
              <a:rPr lang="en-US" dirty="0" smtClean="0"/>
              <a:t>OK, we all want to download multiple files without having to wait for the second one to complete before pulling another</a:t>
            </a:r>
            <a:r>
              <a:rPr lang="en-US" baseline="0" dirty="0" smtClean="0"/>
              <a:t> one down.  IE 8 by default is set to 2, queuing up the 3</a:t>
            </a:r>
            <a:r>
              <a:rPr lang="en-US" baseline="30000" dirty="0" smtClean="0"/>
              <a:t>rd</a:t>
            </a:r>
            <a:r>
              <a:rPr lang="en-US" baseline="0" dirty="0" smtClean="0"/>
              <a:t> to go when the 1</a:t>
            </a:r>
            <a:r>
              <a:rPr lang="en-US" baseline="30000" dirty="0" smtClean="0"/>
              <a:t>st</a:t>
            </a:r>
            <a:r>
              <a:rPr lang="en-US" baseline="0" dirty="0" smtClean="0"/>
              <a:t> one completes.  Now we can make IE 8 behave like FireFox and just keep pulling files down.</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WARNING—if you are in any way hesitant of using REGEDIT, </a:t>
            </a:r>
            <a:r>
              <a:rPr lang="en-US" b="1" dirty="0" smtClean="0"/>
              <a:t>DON’T</a:t>
            </a:r>
            <a:r>
              <a:rPr lang="en-US" dirty="0" smtClean="0"/>
              <a:t>!   Let someone who knows what they are doing make these changes for you.   There are 2 HIVES you need to locate and modify, they are shown on the slide.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what it looks like when you make the edits.  You can increase the number of downloads, BUT please don’t go beyond</a:t>
            </a:r>
            <a:r>
              <a:rPr lang="en-US" baseline="0" dirty="0" smtClean="0"/>
              <a:t> 10 as IE may not like it.  Change the BASE to DECIMAL and the VALUE to 10.</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change the BASE to HEXADECIMAL after you input the value of 10 the VALUE becomes the letter  A.</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link to Microsoft’s article on the fix.</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RESIZING THE TASKBAR</a:t>
            </a:r>
          </a:p>
          <a:p>
            <a:r>
              <a:rPr lang="en-US" dirty="0" smtClean="0"/>
              <a:t>WHY you ask, would I want to change it. If you, like myself have a LOT of QUICK LAUNCH, or “pinned” icons on the taskbar, it makes more room for more icons and you can then see them ALL without scrolling.  Drag</a:t>
            </a:r>
            <a:r>
              <a:rPr lang="en-US" baseline="0" dirty="0" smtClean="0"/>
              <a:t> the top edge of the taskbar UP to allow more space in the taskbar.  Here are two examples; the top taskbar is double the </a:t>
            </a:r>
            <a:r>
              <a:rPr lang="en-US" baseline="0" dirty="0" err="1" smtClean="0"/>
              <a:t>orignnal</a:t>
            </a:r>
            <a:r>
              <a:rPr lang="en-US" baseline="0" dirty="0" smtClean="0"/>
              <a:t> default size, the bottom taskbar is 3 rows high.</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err="1" smtClean="0"/>
              <a:t>Aaaah</a:t>
            </a:r>
            <a:r>
              <a:rPr lang="en-US" b="0" dirty="0" smtClean="0"/>
              <a:t> our</a:t>
            </a:r>
            <a:r>
              <a:rPr lang="en-US" b="1" dirty="0" smtClean="0"/>
              <a:t> Productivity </a:t>
            </a:r>
            <a:r>
              <a:rPr lang="en-US" b="0" dirty="0" smtClean="0"/>
              <a:t>subject, how to</a:t>
            </a:r>
            <a:r>
              <a:rPr lang="en-US" b="1" dirty="0" smtClean="0"/>
              <a:t>- OPEN EXCEL IN SEPARATE WINDOW</a:t>
            </a:r>
          </a:p>
          <a:p>
            <a:r>
              <a:rPr lang="en-US" dirty="0" smtClean="0"/>
              <a:t>How many times have you wanted to </a:t>
            </a:r>
            <a:r>
              <a:rPr lang="en-US" b="1" dirty="0" smtClean="0"/>
              <a:t>open two Excel worksheets </a:t>
            </a:r>
            <a:r>
              <a:rPr lang="en-US" dirty="0" smtClean="0"/>
              <a:t>so you can compare them, or copy something from one to the other?  Well, here’s the steps needed to accomplish this feat.  You will now be able to click</a:t>
            </a:r>
            <a:r>
              <a:rPr lang="en-US" baseline="0" dirty="0" smtClean="0"/>
              <a:t> on two different files to open them in different windows.  </a:t>
            </a:r>
            <a:r>
              <a:rPr lang="en-US" dirty="0" smtClean="0"/>
              <a:t>The process is </a:t>
            </a:r>
            <a:r>
              <a:rPr lang="en-US" baseline="0" dirty="0" smtClean="0"/>
              <a:t>similar for 2003.</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Lastly we have the </a:t>
            </a:r>
            <a:r>
              <a:rPr lang="en-US" b="1" dirty="0" smtClean="0"/>
              <a:t>PROBLEM STEPS RECORDER</a:t>
            </a:r>
          </a:p>
          <a:p>
            <a:r>
              <a:rPr lang="en-US" dirty="0" smtClean="0"/>
              <a:t>OK, now for the BIGGIE.  The PSR.   Whenever you are having problems with a program, or trying to do something maybe someone told you about</a:t>
            </a:r>
            <a:r>
              <a:rPr lang="en-US" baseline="0" dirty="0" smtClean="0"/>
              <a:t> and you still cannot do it, here’s help.  RUN the PSR to record ALL that you are doing, save it and send it to your FIX IT GUY, or the person who told you how to do something you are still unable to do.</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START, type    </a:t>
            </a:r>
            <a:r>
              <a:rPr lang="en-US" b="1" dirty="0" smtClean="0"/>
              <a:t>PSR</a:t>
            </a:r>
            <a:r>
              <a:rPr lang="en-US" dirty="0" smtClean="0"/>
              <a:t>   in the Search window and when it appears above, click it to select it.</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START to begin recording and ALL your keystrokes and clicks</a:t>
            </a:r>
            <a:r>
              <a:rPr lang="en-US" baseline="0" dirty="0" smtClean="0"/>
              <a:t> are recorded.  When you are done, click STOP, </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9 subjects to cover and they are--  1st is the </a:t>
            </a:r>
            <a:r>
              <a:rPr lang="en-US" b="1" dirty="0" smtClean="0"/>
              <a:t>QUICK LAUNCH</a:t>
            </a:r>
            <a:r>
              <a:rPr lang="en-US" dirty="0" smtClean="0"/>
              <a:t>,  next are what I consider </a:t>
            </a:r>
            <a:r>
              <a:rPr lang="en-US" b="1" dirty="0" smtClean="0"/>
              <a:t>MISCELLANEOUS</a:t>
            </a:r>
            <a:r>
              <a:rPr lang="en-US" dirty="0" smtClean="0"/>
              <a:t> subjects  (THESE ARE A COLLECTION OF SHORT SUBJECTS)</a:t>
            </a:r>
            <a:r>
              <a:rPr lang="en-US" baseline="0" dirty="0" smtClean="0"/>
              <a:t>  the 2</a:t>
            </a:r>
            <a:r>
              <a:rPr lang="en-US" baseline="30000" dirty="0" smtClean="0"/>
              <a:t>nd</a:t>
            </a:r>
            <a:r>
              <a:rPr lang="en-US" baseline="0" dirty="0" smtClean="0"/>
              <a:t> subject is, </a:t>
            </a:r>
            <a:r>
              <a:rPr lang="en-US" b="1" baseline="0" dirty="0" smtClean="0"/>
              <a:t>REARRANGING SYSTEM TRAY ICONS</a:t>
            </a:r>
            <a:r>
              <a:rPr lang="en-US" baseline="0" dirty="0" smtClean="0"/>
              <a:t>,  the 3</a:t>
            </a:r>
            <a:r>
              <a:rPr lang="en-US" baseline="30000" dirty="0" smtClean="0"/>
              <a:t>rd </a:t>
            </a:r>
            <a:r>
              <a:rPr lang="en-US" baseline="0" dirty="0" smtClean="0"/>
              <a:t> subject we have is about </a:t>
            </a:r>
            <a:r>
              <a:rPr lang="en-US" b="1" baseline="0" dirty="0" smtClean="0"/>
              <a:t>KEYBOARD SHORTCUTS</a:t>
            </a:r>
            <a:r>
              <a:rPr lang="en-US" baseline="0" dirty="0" smtClean="0"/>
              <a:t>, the 4</a:t>
            </a:r>
            <a:r>
              <a:rPr lang="en-US" baseline="30000" dirty="0" smtClean="0"/>
              <a:t>th</a:t>
            </a:r>
            <a:r>
              <a:rPr lang="en-US" baseline="0" dirty="0" smtClean="0"/>
              <a:t> subject is about </a:t>
            </a:r>
            <a:r>
              <a:rPr lang="en-US" b="1" baseline="0" dirty="0" smtClean="0"/>
              <a:t>CUSTOMIZING THE POWER BUTTON</a:t>
            </a:r>
            <a:r>
              <a:rPr lang="en-US" baseline="0" dirty="0" smtClean="0"/>
              <a:t>, AND our 5</a:t>
            </a:r>
            <a:r>
              <a:rPr lang="en-US" baseline="30000" dirty="0" smtClean="0"/>
              <a:t>th</a:t>
            </a:r>
            <a:r>
              <a:rPr lang="en-US" baseline="0" dirty="0" smtClean="0"/>
              <a:t> MISC subject is about </a:t>
            </a:r>
            <a:r>
              <a:rPr lang="en-US" b="1" baseline="0" dirty="0" smtClean="0"/>
              <a:t>CHANGING THE CLOCK DISPLAY</a:t>
            </a:r>
            <a:r>
              <a:rPr lang="en-US" baseline="0" dirty="0" smtClean="0"/>
              <a:t>), the 6</a:t>
            </a:r>
            <a:r>
              <a:rPr lang="en-US" baseline="30000" dirty="0" smtClean="0"/>
              <a:t>th</a:t>
            </a:r>
            <a:r>
              <a:rPr lang="en-US" baseline="0" dirty="0" smtClean="0"/>
              <a:t> subject we have is </a:t>
            </a:r>
            <a:r>
              <a:rPr lang="en-US" b="1" baseline="0" dirty="0" smtClean="0"/>
              <a:t>Internet Explorer 8 AND HOW TO ALLOW Simultaneous DOWNLOADS</a:t>
            </a:r>
            <a:r>
              <a:rPr lang="en-US" baseline="0" dirty="0" smtClean="0"/>
              <a:t>, the 7</a:t>
            </a:r>
            <a:r>
              <a:rPr lang="en-US" baseline="30000" dirty="0" smtClean="0"/>
              <a:t>th</a:t>
            </a:r>
            <a:r>
              <a:rPr lang="en-US" baseline="0" dirty="0" smtClean="0"/>
              <a:t> subject is about </a:t>
            </a:r>
            <a:r>
              <a:rPr lang="en-US" b="1" baseline="0" dirty="0" smtClean="0"/>
              <a:t>RESIZING THE TASKBAR</a:t>
            </a:r>
            <a:r>
              <a:rPr lang="en-US" baseline="0" dirty="0" smtClean="0"/>
              <a:t>, next we have subject 8,     how to </a:t>
            </a:r>
            <a:r>
              <a:rPr lang="en-US" b="1" baseline="0" dirty="0" smtClean="0"/>
              <a:t>OPEN EXCEL worksheets IN SEPARATE WINDOWS</a:t>
            </a:r>
            <a:r>
              <a:rPr lang="en-US" baseline="0" dirty="0" smtClean="0"/>
              <a:t> AND THEN WE HAVE THE BIG ONE--- subject 9 is the </a:t>
            </a:r>
            <a:r>
              <a:rPr lang="en-US" b="1" baseline="0" dirty="0" smtClean="0"/>
              <a:t>PROBLEM STEPS RECORDER</a:t>
            </a:r>
            <a:r>
              <a:rPr lang="en-US" baseline="0" dirty="0" smtClean="0"/>
              <a:t> OR PSR AS IT IS SOMETIMES CALLED,  a new tool found in WIN 7 to assist you and your FIX IT guy with any problem you may have in WIN 7,  LASTLY I HAVE INCLUDED SOME </a:t>
            </a:r>
            <a:r>
              <a:rPr lang="en-US" b="1" baseline="0" dirty="0" smtClean="0"/>
              <a:t>HOT KEY </a:t>
            </a:r>
            <a:r>
              <a:rPr lang="en-US" b="0" baseline="0" dirty="0" smtClean="0"/>
              <a:t>COMMANDS for those of you HOT KEY lovers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then be asked to save the ZIPPED file which you can later print or send to</a:t>
            </a:r>
            <a:r>
              <a:rPr lang="en-US" baseline="0" dirty="0" smtClean="0"/>
              <a:t> someone for assistance.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example, I called the file </a:t>
            </a:r>
            <a:r>
              <a:rPr lang="en-US" b="1" dirty="0" smtClean="0"/>
              <a:t>TEST</a:t>
            </a:r>
            <a:r>
              <a:rPr lang="en-US" baseline="0" dirty="0" smtClean="0"/>
              <a:t> as shown in the slide.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 me </a:t>
            </a:r>
            <a:r>
              <a:rPr lang="en-US" dirty="0" smtClean="0"/>
              <a:t>click my hyperlink to show you the TEST recording I created</a:t>
            </a:r>
            <a:r>
              <a:rPr lang="en-US" baseline="0" dirty="0" smtClean="0"/>
              <a:t> for this presentation.   The 3</a:t>
            </a:r>
            <a:r>
              <a:rPr lang="en-US" baseline="30000" dirty="0" smtClean="0"/>
              <a:t>rd</a:t>
            </a:r>
            <a:r>
              <a:rPr lang="en-US" baseline="0" dirty="0" smtClean="0"/>
              <a:t> monitor mentioned in the slide is connected with a USB device from </a:t>
            </a:r>
            <a:r>
              <a:rPr lang="en-US" dirty="0" smtClean="0"/>
              <a:t>StarTech—it allows multiple monitors to be connected to any PC.</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are the HOT KEYS mentioned at the beginning of the </a:t>
            </a:r>
            <a:r>
              <a:rPr lang="en-US" dirty="0" err="1" smtClean="0"/>
              <a:t>preentation</a:t>
            </a:r>
            <a:r>
              <a:rPr lang="en-US" dirty="0" smtClean="0"/>
              <a:t> for those wanting to know about them.</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Let’s start with the  </a:t>
            </a:r>
            <a:r>
              <a:rPr lang="en-US" b="1" dirty="0" smtClean="0"/>
              <a:t>QUICK LAUNCH</a:t>
            </a:r>
          </a:p>
          <a:p>
            <a:r>
              <a:rPr lang="en-US" dirty="0" smtClean="0"/>
              <a:t>The QUICK LAUNCH, a nice feature in XP we all enjoyed, is also available in WIN 7.  The QUICK LAUNCH is a nice addition to the taskbar.  By</a:t>
            </a:r>
            <a:r>
              <a:rPr lang="en-US" baseline="0" dirty="0" smtClean="0"/>
              <a:t> default in WIN 7 it was not as readily available.   Here’s how to fix that oversight.</a:t>
            </a:r>
          </a:p>
        </p:txBody>
      </p:sp>
      <p:sp>
        <p:nvSpPr>
          <p:cNvPr id="4" name="Slide Number Placeholder 3"/>
          <p:cNvSpPr>
            <a:spLocks noGrp="1"/>
          </p:cNvSpPr>
          <p:nvPr>
            <p:ph type="sldNum" sz="quarter" idx="10"/>
          </p:nvPr>
        </p:nvSpPr>
        <p:spPr/>
        <p:txBody>
          <a:bodyPr/>
          <a:lstStyle/>
          <a:p>
            <a:fld id="{31F8F1E0-4B57-4DC0-850C-88BB513222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requires you to RIGHT CLICK an empty spot on the taskbar, select </a:t>
            </a:r>
            <a:r>
              <a:rPr lang="en-US" b="1" dirty="0" smtClean="0"/>
              <a:t>TOOLBARS</a:t>
            </a:r>
            <a:r>
              <a:rPr lang="en-US" dirty="0" smtClean="0"/>
              <a:t> and then select </a:t>
            </a:r>
            <a:r>
              <a:rPr lang="en-US" b="1" dirty="0" smtClean="0"/>
              <a:t>NEW TOOLBAR</a:t>
            </a:r>
            <a:r>
              <a:rPr lang="en-US" dirty="0" smtClean="0"/>
              <a:t>.</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in the </a:t>
            </a:r>
            <a:r>
              <a:rPr lang="en-US" b="1" dirty="0" smtClean="0"/>
              <a:t>FOLDERS field, </a:t>
            </a:r>
            <a:r>
              <a:rPr lang="en-US" b="0" dirty="0" smtClean="0"/>
              <a:t>at the bottom </a:t>
            </a:r>
            <a:r>
              <a:rPr lang="en-US" dirty="0" smtClean="0"/>
              <a:t>of the window, type in the text you see above the image</a:t>
            </a:r>
            <a:r>
              <a:rPr lang="en-US" baseline="0" dirty="0" smtClean="0"/>
              <a:t> in the slide </a:t>
            </a:r>
            <a:r>
              <a:rPr lang="en-US" dirty="0" smtClean="0"/>
              <a:t>containing</a:t>
            </a:r>
            <a:r>
              <a:rPr lang="en-US" baseline="0" dirty="0" smtClean="0"/>
              <a:t> the </a:t>
            </a:r>
            <a:r>
              <a:rPr lang="en-US" u="sng" baseline="0" dirty="0" smtClean="0"/>
              <a:t>path to </a:t>
            </a:r>
            <a:r>
              <a:rPr lang="en-US" b="1" u="sng" baseline="0" dirty="0" smtClean="0"/>
              <a:t>QUICK LAUNCH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Vola</a:t>
            </a:r>
            <a:r>
              <a:rPr lang="en-US" dirty="0" smtClean="0"/>
              <a:t>, the QUICK LAUNCH appears on the taskbar.</a:t>
            </a:r>
            <a:r>
              <a:rPr lang="en-US" baseline="0" dirty="0" smtClean="0"/>
              <a:t>   But darn, it’s on the RIGHT and I want it on the LEFT SIDE, like it was in XP.</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now we’ll DRAG the QUICK LAUNCH to the left side of the taskbar.  </a:t>
            </a:r>
          </a:p>
          <a:p>
            <a:r>
              <a:rPr lang="en-US" dirty="0" smtClean="0"/>
              <a:t>Drag it HORIZONTALLY</a:t>
            </a:r>
            <a:r>
              <a:rPr lang="en-US" baseline="0" dirty="0" smtClean="0"/>
              <a:t> so you keep control of it.  You may also need to stretch or expand the QUICK LAUNCH area once you have it on the left side.</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like BIG icons for the items in the QUICK</a:t>
            </a:r>
            <a:r>
              <a:rPr lang="en-US" baseline="0" dirty="0" smtClean="0"/>
              <a:t> LAUNCH, to better identify them, right click a blank area in the QUICK LAUNCH and select VIEW, then change the default of SMALL ICONS to LARGE ICONS.</a:t>
            </a:r>
            <a:endParaRPr lang="en-US" dirty="0"/>
          </a:p>
        </p:txBody>
      </p:sp>
      <p:sp>
        <p:nvSpPr>
          <p:cNvPr id="4" name="Slide Number Placeholder 3"/>
          <p:cNvSpPr>
            <a:spLocks noGrp="1"/>
          </p:cNvSpPr>
          <p:nvPr>
            <p:ph type="sldNum" sz="quarter" idx="10"/>
          </p:nvPr>
        </p:nvSpPr>
        <p:spPr/>
        <p:txBody>
          <a:bodyPr/>
          <a:lstStyle/>
          <a:p>
            <a:fld id="{31F8F1E0-4B57-4DC0-850C-88BB513222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74AA0-92C5-4EE6-8517-D60EB067EA00}" type="datetimeFigureOut">
              <a:rPr lang="en-US" smtClean="0"/>
              <a:pPr/>
              <a:t>10/7/2011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8F87C-EAFF-44C7-A127-41A36D1B13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74AA0-92C5-4EE6-8517-D60EB067EA00}" type="datetimeFigureOut">
              <a:rPr lang="en-US" smtClean="0"/>
              <a:pPr/>
              <a:t>10/7/2011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8F87C-EAFF-44C7-A127-41A36D1B130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2.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5.wav"/><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askvg.com/how-to-show-am-pm-symbols-in-system-tray-clock-in-windows-7/"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16.png"/><Relationship Id="rId4" Type="http://schemas.openxmlformats.org/officeDocument/2006/relationships/hyperlink" Target="http://www.askvg.com/how-to-show-am-pm-symbols-in-system-tray-clock-in-windows-7/"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media/audio18.wav"/><Relationship Id="rId6" Type="http://schemas.openxmlformats.org/officeDocument/2006/relationships/image" Target="../media/image19.png"/><Relationship Id="rId5" Type="http://schemas.openxmlformats.org/officeDocument/2006/relationships/hyperlink" Target="http://www.askvg.com/how-to-customize-am-and-pm-symbols-in-system-tray-in-windows/" TargetMode="External"/><Relationship Id="rId4" Type="http://schemas.openxmlformats.org/officeDocument/2006/relationships/hyperlink" Target="http://www.askvg.com/how-to-show-am-pm-symbols-in-system-tray-clock-in-windows-7/"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21.wav"/><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audio22.wav"/><Relationship Id="rId5" Type="http://schemas.openxmlformats.org/officeDocument/2006/relationships/image" Target="../media/image2.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audio24.wav"/><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audio25.wav"/><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audio26.wav"/><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audio27.wav"/><Relationship Id="rId5" Type="http://schemas.openxmlformats.org/officeDocument/2006/relationships/image" Target="../media/image2.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media/audio28.wav"/><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audio29.wav"/><Relationship Id="rId5" Type="http://schemas.openxmlformats.org/officeDocument/2006/relationships/image" Target="../media/image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media/audio30.wav"/><Relationship Id="rId5" Type="http://schemas.openxmlformats.org/officeDocument/2006/relationships/image" Target="../media/image2.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audio" Target="../media/audio31.wav"/><Relationship Id="rId5" Type="http://schemas.openxmlformats.org/officeDocument/2006/relationships/image" Target="../media/image2.png"/><Relationship Id="rId4" Type="http://schemas.openxmlformats.org/officeDocument/2006/relationships/hyperlink" Target="Cugg%20presentation%20PSR%20file.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audio" Target="../media/audio32.wav"/><Relationship Id="rId5" Type="http://schemas.openxmlformats.org/officeDocument/2006/relationships/image" Target="../media/image2.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Lowell </a:t>
            </a:r>
            <a:r>
              <a:rPr lang="en-US" dirty="0" err="1" smtClean="0"/>
              <a:t>Shatraw’s</a:t>
            </a:r>
            <a:r>
              <a:rPr lang="en-US" dirty="0" smtClean="0"/>
              <a:t> </a:t>
            </a:r>
            <a:r>
              <a:rPr lang="en-US" smtClean="0"/>
              <a:t>PC history?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1982 Apple //+ PC</a:t>
            </a:r>
          </a:p>
          <a:p>
            <a:r>
              <a:rPr lang="en-US" dirty="0" smtClean="0"/>
              <a:t>1984 1</a:t>
            </a:r>
            <a:r>
              <a:rPr lang="en-US" baseline="30000" dirty="0" smtClean="0"/>
              <a:t>st</a:t>
            </a:r>
            <a:r>
              <a:rPr lang="en-US" dirty="0" smtClean="0"/>
              <a:t> BBS in Greeley..</a:t>
            </a:r>
            <a:r>
              <a:rPr lang="en-US" dirty="0" smtClean="0">
                <a:solidFill>
                  <a:srgbClr val="FF0000"/>
                </a:solidFill>
              </a:rPr>
              <a:t>Greeley-Com-Net</a:t>
            </a:r>
          </a:p>
          <a:p>
            <a:pPr lvl="1"/>
            <a:r>
              <a:rPr lang="en-US" dirty="0" smtClean="0"/>
              <a:t>300Baud Modem, 6 Floppy drives</a:t>
            </a:r>
          </a:p>
          <a:p>
            <a:r>
              <a:rPr lang="en-US" dirty="0" smtClean="0"/>
              <a:t>1989 DOS &amp; Hard Disk </a:t>
            </a:r>
            <a:r>
              <a:rPr lang="en-US" dirty="0" smtClean="0"/>
              <a:t>M</a:t>
            </a:r>
            <a:r>
              <a:rPr lang="en-US" dirty="0" smtClean="0"/>
              <a:t>anagement class at AIMS…</a:t>
            </a:r>
            <a:r>
              <a:rPr lang="en-US" b="1" dirty="0" smtClean="0"/>
              <a:t>the offshoot was the beginning of </a:t>
            </a:r>
            <a:r>
              <a:rPr lang="en-US" b="1" dirty="0" smtClean="0">
                <a:solidFill>
                  <a:srgbClr val="FF0000"/>
                </a:solidFill>
              </a:rPr>
              <a:t>CUGG</a:t>
            </a:r>
          </a:p>
          <a:p>
            <a:r>
              <a:rPr lang="en-US" dirty="0" smtClean="0"/>
              <a:t>Taught part-time classes at AIMS 1989-1998</a:t>
            </a:r>
          </a:p>
          <a:p>
            <a:r>
              <a:rPr lang="en-US" dirty="0" smtClean="0"/>
              <a:t>1989-1993 Taught  Computer Repair &amp; Troubleshooting seminars for CAPD all over North America and later at AIMS 1989-1998</a:t>
            </a:r>
          </a:p>
          <a:p>
            <a:r>
              <a:rPr lang="en-US" dirty="0" smtClean="0"/>
              <a:t>DOS 5 Memory management seminars in the USA</a:t>
            </a:r>
          </a:p>
          <a:p>
            <a:r>
              <a:rPr lang="en-US" dirty="0" smtClean="0"/>
              <a:t>Computer support: owner of business—The Micro Store, later at HP Loveland, Greeley, Ft Collins doing Windows, Unix, Solaris; Bank of Choice Desktop support, UAP/Agrium call center supervisor, JBS Swift  Computer Operation Specialist, CompuCom </a:t>
            </a:r>
            <a:r>
              <a:rPr lang="en-US" dirty="0" err="1" smtClean="0"/>
              <a:t>Excell</a:t>
            </a:r>
            <a:r>
              <a:rPr lang="en-US" dirty="0" smtClean="0"/>
              <a:t> Data Field Service technician, Bank of Choice Desktop Support Specialist</a:t>
            </a:r>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a:t>6.</a:t>
            </a:r>
            <a:r>
              <a:rPr lang="en-US" dirty="0"/>
              <a:t> To add a program in the Quick Launch bar, drag the desired icon to the Quick Launch bar.</a:t>
            </a:r>
          </a:p>
          <a:p>
            <a:pPr>
              <a:buNone/>
            </a:pPr>
            <a:endParaRPr lang="en-US" dirty="0"/>
          </a:p>
        </p:txBody>
      </p:sp>
      <p:pic>
        <p:nvPicPr>
          <p:cNvPr id="4" name="Picture 3" descr="Graphic 6"/>
          <p:cNvPicPr/>
          <p:nvPr/>
        </p:nvPicPr>
        <p:blipFill>
          <a:blip r:embed="rId4" cstate="print"/>
          <a:srcRect/>
          <a:stretch>
            <a:fillRect/>
          </a:stretch>
        </p:blipFill>
        <p:spPr bwMode="auto">
          <a:xfrm>
            <a:off x="533400" y="1524000"/>
            <a:ext cx="7848600" cy="5105400"/>
          </a:xfrm>
          <a:prstGeom prst="rect">
            <a:avLst/>
          </a:prstGeom>
          <a:noFill/>
          <a:ln w="9525">
            <a:noFill/>
            <a:miter lim="800000"/>
            <a:headEnd/>
            <a:tailEnd/>
          </a:ln>
        </p:spPr>
      </p:pic>
      <p:pic>
        <p:nvPicPr>
          <p:cNvPr id="6" name="~PP1745.WAV">
            <a:hlinkClick r:id="" action="ppaction://media"/>
          </p:cNvPr>
          <p:cNvPicPr>
            <a:picLocks noRot="1" noChangeAspect="1"/>
          </p:cNvPicPr>
          <p:nvPr>
            <a:wavAudioFile r:embed="rId1" name="~PP1745.WAV"/>
          </p:nvPr>
        </p:nvPicPr>
        <p:blipFill>
          <a:blip r:embed="rId5" cstate="print"/>
          <a:stretch>
            <a:fillRect/>
          </a:stretch>
        </p:blipFill>
        <p:spPr>
          <a:xfrm>
            <a:off x="8702675" y="6416675"/>
            <a:ext cx="304800" cy="304800"/>
          </a:xfrm>
          <a:prstGeom prst="rect">
            <a:avLst/>
          </a:prstGeom>
        </p:spPr>
      </p:pic>
    </p:spTree>
  </p:cSld>
  <p:clrMapOvr>
    <a:masterClrMapping/>
  </p:clrMapOvr>
  <p:transition advTm="98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3"/>
          <p:cNvPicPr>
            <a:picLocks noGrp="1"/>
          </p:cNvPicPr>
          <p:nvPr>
            <p:ph idx="1"/>
          </p:nvPr>
        </p:nvPicPr>
        <p:blipFill>
          <a:blip r:embed="rId4" cstate="print"/>
          <a:srcRect/>
          <a:stretch>
            <a:fillRect/>
          </a:stretch>
        </p:blipFill>
        <p:spPr bwMode="auto">
          <a:xfrm>
            <a:off x="1371600" y="1066800"/>
            <a:ext cx="5791200" cy="5334000"/>
          </a:xfrm>
          <a:prstGeom prst="rect">
            <a:avLst/>
          </a:prstGeom>
          <a:noFill/>
          <a:ln w="9525">
            <a:noFill/>
            <a:miter lim="800000"/>
            <a:headEnd/>
            <a:tailEnd/>
          </a:ln>
        </p:spPr>
      </p:pic>
      <p:sp>
        <p:nvSpPr>
          <p:cNvPr id="5" name="Rectangle 4"/>
          <p:cNvSpPr/>
          <p:nvPr/>
        </p:nvSpPr>
        <p:spPr>
          <a:xfrm>
            <a:off x="457200" y="304800"/>
            <a:ext cx="8077200" cy="830997"/>
          </a:xfrm>
          <a:prstGeom prst="rect">
            <a:avLst/>
          </a:prstGeom>
        </p:spPr>
        <p:txBody>
          <a:bodyPr wrap="square">
            <a:spAutoFit/>
          </a:bodyPr>
          <a:lstStyle/>
          <a:p>
            <a:r>
              <a:rPr lang="en-US" sz="2400" dirty="0" smtClean="0"/>
              <a:t>To hide the Quick Launch text and program titles, right-click Quick Launch, clear </a:t>
            </a:r>
            <a:r>
              <a:rPr lang="en-US" sz="2400" b="1" dirty="0" smtClean="0"/>
              <a:t>Show Text</a:t>
            </a:r>
            <a:r>
              <a:rPr lang="en-US" sz="2400" dirty="0" smtClean="0"/>
              <a:t> and </a:t>
            </a:r>
            <a:r>
              <a:rPr lang="en-US" sz="2400" b="1" dirty="0" smtClean="0"/>
              <a:t>Show title</a:t>
            </a:r>
            <a:r>
              <a:rPr lang="en-US" sz="2400" dirty="0" smtClean="0"/>
              <a:t>.</a:t>
            </a:r>
            <a:endParaRPr lang="en-US" sz="2400" dirty="0"/>
          </a:p>
        </p:txBody>
      </p:sp>
      <p:pic>
        <p:nvPicPr>
          <p:cNvPr id="7" name="~PP4019.WAV">
            <a:hlinkClick r:id="" action="ppaction://media"/>
          </p:cNvPr>
          <p:cNvPicPr>
            <a:picLocks noRot="1" noChangeAspect="1"/>
          </p:cNvPicPr>
          <p:nvPr>
            <a:wavAudioFile r:embed="rId1" name="~PP4019.WAV"/>
          </p:nvPr>
        </p:nvPicPr>
        <p:blipFill>
          <a:blip r:embed="rId5" cstate="print"/>
          <a:stretch>
            <a:fillRect/>
          </a:stretch>
        </p:blipFill>
        <p:spPr>
          <a:xfrm>
            <a:off x="8702675" y="6416675"/>
            <a:ext cx="304800" cy="304800"/>
          </a:xfrm>
          <a:prstGeom prst="rect">
            <a:avLst/>
          </a:prstGeom>
        </p:spPr>
      </p:pic>
    </p:spTree>
  </p:cSld>
  <p:clrMapOvr>
    <a:masterClrMapping/>
  </p:clrMapOvr>
  <p:transition advTm="18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ctr"/>
            <a:r>
              <a:rPr lang="en-US" b="1" dirty="0"/>
              <a:t>APPLIES TO</a:t>
            </a:r>
          </a:p>
          <a:p>
            <a:pPr lvl="0" algn="ctr"/>
            <a:r>
              <a:rPr lang="en-US" dirty="0"/>
              <a:t>Windows 7 Enterprise</a:t>
            </a:r>
          </a:p>
          <a:p>
            <a:pPr lvl="0" algn="ctr"/>
            <a:r>
              <a:rPr lang="en-US" dirty="0"/>
              <a:t>Windows 7 Home Basic</a:t>
            </a:r>
          </a:p>
          <a:p>
            <a:pPr lvl="0" algn="ctr"/>
            <a:r>
              <a:rPr lang="en-US" dirty="0"/>
              <a:t>Windows 7 Home Premium</a:t>
            </a:r>
          </a:p>
          <a:p>
            <a:pPr lvl="0" algn="ctr"/>
            <a:r>
              <a:rPr lang="en-US" dirty="0"/>
              <a:t>Windows 7 Professional</a:t>
            </a:r>
          </a:p>
          <a:p>
            <a:pPr lvl="0" algn="ctr"/>
            <a:r>
              <a:rPr lang="en-US" dirty="0"/>
              <a:t>Windows 7 Starter</a:t>
            </a:r>
          </a:p>
          <a:p>
            <a:pPr lvl="0" algn="ctr"/>
            <a:r>
              <a:rPr lang="en-US" dirty="0"/>
              <a:t>Windows 7 Ultimate</a:t>
            </a:r>
          </a:p>
          <a:p>
            <a:pPr>
              <a:buNone/>
            </a:pPr>
            <a:endParaRPr lang="en-US" dirty="0"/>
          </a:p>
        </p:txBody>
      </p:sp>
      <p:pic>
        <p:nvPicPr>
          <p:cNvPr id="5" name="~PP1372.WAV">
            <a:hlinkClick r:id="" action="ppaction://media"/>
          </p:cNvPr>
          <p:cNvPicPr>
            <a:picLocks noRot="1" noChangeAspect="1"/>
          </p:cNvPicPr>
          <p:nvPr>
            <a:wavAudioFile r:embed="rId1" name="~PP1372.WAV"/>
          </p:nvPr>
        </p:nvPicPr>
        <p:blipFill>
          <a:blip r:embed="rId4" cstate="print"/>
          <a:stretch>
            <a:fillRect/>
          </a:stretch>
        </p:blipFill>
        <p:spPr>
          <a:xfrm>
            <a:off x="8702675" y="6416675"/>
            <a:ext cx="304800" cy="304800"/>
          </a:xfrm>
          <a:prstGeom prst="rect">
            <a:avLst/>
          </a:prstGeom>
        </p:spPr>
      </p:pic>
    </p:spTree>
  </p:cSld>
  <p:clrMapOvr>
    <a:masterClrMapping/>
  </p:clrMapOvr>
  <p:transition advTm="95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Rearrange System Tray Icons</a:t>
            </a:r>
            <a:endParaRPr lang="en-US" dirty="0"/>
          </a:p>
        </p:txBody>
      </p:sp>
      <p:sp>
        <p:nvSpPr>
          <p:cNvPr id="3" name="Content Placeholder 2"/>
          <p:cNvSpPr>
            <a:spLocks noGrp="1"/>
          </p:cNvSpPr>
          <p:nvPr>
            <p:ph idx="1"/>
          </p:nvPr>
        </p:nvSpPr>
        <p:spPr/>
        <p:txBody>
          <a:bodyPr/>
          <a:lstStyle/>
          <a:p>
            <a:r>
              <a:rPr lang="en-US" dirty="0"/>
              <a:t>The cool thing is you can also rearrange system tray icons. Reorder them on the tray or move them outside or back in the tray. Take control of what you want to always keep an eye on, and from which apps you’ll require notifications.</a:t>
            </a:r>
          </a:p>
          <a:p>
            <a:r>
              <a:rPr lang="en-US" dirty="0" smtClean="0"/>
              <a:t>Just LEFT click the icon and move it to where you want in the tray.</a:t>
            </a:r>
            <a:endParaRPr lang="en-US" dirty="0"/>
          </a:p>
        </p:txBody>
      </p:sp>
      <p:pic>
        <p:nvPicPr>
          <p:cNvPr id="6" name="~PP3441.WAV">
            <a:hlinkClick r:id="" action="ppaction://media"/>
          </p:cNvPr>
          <p:cNvPicPr>
            <a:picLocks noRot="1" noChangeAspect="1"/>
          </p:cNvPicPr>
          <p:nvPr>
            <a:wavAudioFile r:embed="rId1" name="~PP3441.WAV"/>
          </p:nvPr>
        </p:nvPicPr>
        <p:blipFill>
          <a:blip r:embed="rId4" cstate="print"/>
          <a:stretch>
            <a:fillRect/>
          </a:stretch>
        </p:blipFill>
        <p:spPr>
          <a:xfrm>
            <a:off x="8702675" y="6416675"/>
            <a:ext cx="304800" cy="304800"/>
          </a:xfrm>
          <a:prstGeom prst="rect">
            <a:avLst/>
          </a:prstGeom>
        </p:spPr>
      </p:pic>
    </p:spTree>
  </p:cSld>
  <p:clrMapOvr>
    <a:masterClrMapping/>
  </p:clrMapOvr>
  <p:transition advTm="28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Create Keyboard Shortcuts for Programs</a:t>
            </a:r>
          </a:p>
        </p:txBody>
      </p:sp>
      <p:sp>
        <p:nvSpPr>
          <p:cNvPr id="3" name="Content Placeholder 2"/>
          <p:cNvSpPr>
            <a:spLocks noGrp="1"/>
          </p:cNvSpPr>
          <p:nvPr>
            <p:ph idx="1"/>
          </p:nvPr>
        </p:nvSpPr>
        <p:spPr/>
        <p:txBody>
          <a:bodyPr/>
          <a:lstStyle/>
          <a:p>
            <a:pPr>
              <a:buNone/>
            </a:pPr>
            <a:r>
              <a:rPr lang="en-US" dirty="0"/>
              <a:t>You can create keyboard shortcuts for </a:t>
            </a:r>
            <a:r>
              <a:rPr lang="en-US" dirty="0" smtClean="0"/>
              <a:t>any program </a:t>
            </a:r>
            <a:r>
              <a:rPr lang="en-US" dirty="0"/>
              <a:t>in Windows 7. Right-click the program </a:t>
            </a:r>
            <a:r>
              <a:rPr lang="en-US" dirty="0" smtClean="0"/>
              <a:t>icon </a:t>
            </a:r>
            <a:r>
              <a:rPr lang="en-US" dirty="0"/>
              <a:t>and select </a:t>
            </a:r>
            <a:r>
              <a:rPr lang="en-US" b="1" dirty="0"/>
              <a:t>Properties</a:t>
            </a:r>
            <a:r>
              <a:rPr lang="en-US" dirty="0"/>
              <a:t>. Select the </a:t>
            </a:r>
            <a:r>
              <a:rPr lang="en-US" b="1" dirty="0"/>
              <a:t>Shortcut</a:t>
            </a:r>
            <a:r>
              <a:rPr lang="en-US" dirty="0"/>
              <a:t> </a:t>
            </a:r>
            <a:r>
              <a:rPr lang="en-US" dirty="0" smtClean="0"/>
              <a:t> tab</a:t>
            </a:r>
            <a:r>
              <a:rPr lang="en-US" dirty="0"/>
              <a:t>, click in </a:t>
            </a:r>
            <a:endParaRPr lang="en-US" dirty="0" smtClean="0"/>
          </a:p>
          <a:p>
            <a:pPr>
              <a:buNone/>
            </a:pPr>
            <a:r>
              <a:rPr lang="en-US" b="1" dirty="0"/>
              <a:t> </a:t>
            </a:r>
            <a:r>
              <a:rPr lang="en-US" b="1" dirty="0" smtClean="0"/>
              <a:t>   Short-cut key</a:t>
            </a:r>
            <a:r>
              <a:rPr lang="en-US" dirty="0"/>
              <a:t>, to set the </a:t>
            </a:r>
            <a:endParaRPr lang="en-US" dirty="0" smtClean="0"/>
          </a:p>
          <a:p>
            <a:pPr>
              <a:buNone/>
            </a:pPr>
            <a:r>
              <a:rPr lang="en-US" dirty="0"/>
              <a:t> </a:t>
            </a:r>
            <a:r>
              <a:rPr lang="en-US" dirty="0" smtClean="0"/>
              <a:t>   keyboard shortcut </a:t>
            </a:r>
            <a:r>
              <a:rPr lang="en-US" dirty="0"/>
              <a:t>for that </a:t>
            </a:r>
            <a:r>
              <a:rPr lang="en-US" dirty="0" smtClean="0"/>
              <a:t>                                                 program</a:t>
            </a:r>
            <a:r>
              <a:rPr lang="en-US" dirty="0"/>
              <a:t>.</a:t>
            </a:r>
          </a:p>
          <a:p>
            <a:endParaRPr lang="en-US" dirty="0"/>
          </a:p>
        </p:txBody>
      </p:sp>
      <p:pic>
        <p:nvPicPr>
          <p:cNvPr id="4" name="Picture 3" descr="ProgramShortcutKey"/>
          <p:cNvPicPr/>
          <p:nvPr/>
        </p:nvPicPr>
        <p:blipFill>
          <a:blip r:embed="rId4" cstate="print"/>
          <a:srcRect/>
          <a:stretch>
            <a:fillRect/>
          </a:stretch>
        </p:blipFill>
        <p:spPr bwMode="auto">
          <a:xfrm>
            <a:off x="5334000" y="3048000"/>
            <a:ext cx="3419475" cy="3571875"/>
          </a:xfrm>
          <a:prstGeom prst="rect">
            <a:avLst/>
          </a:prstGeom>
          <a:noFill/>
          <a:ln w="9525">
            <a:noFill/>
            <a:miter lim="800000"/>
            <a:headEnd/>
            <a:tailEnd/>
          </a:ln>
        </p:spPr>
      </p:pic>
      <p:pic>
        <p:nvPicPr>
          <p:cNvPr id="8" name="~PP1143.WAV">
            <a:hlinkClick r:id="" action="ppaction://media"/>
          </p:cNvPr>
          <p:cNvPicPr>
            <a:picLocks noRot="1" noChangeAspect="1"/>
          </p:cNvPicPr>
          <p:nvPr>
            <a:wavAudioFile r:embed="rId1" name="~PP1143.WAV"/>
          </p:nvPr>
        </p:nvPicPr>
        <p:blipFill>
          <a:blip r:embed="rId5" cstate="print"/>
          <a:stretch>
            <a:fillRect/>
          </a:stretch>
        </p:blipFill>
        <p:spPr>
          <a:xfrm>
            <a:off x="8702675" y="6416675"/>
            <a:ext cx="304800" cy="304800"/>
          </a:xfrm>
          <a:prstGeom prst="rect">
            <a:avLst/>
          </a:prstGeom>
        </p:spPr>
      </p:pic>
    </p:spTree>
  </p:cSld>
  <p:clrMapOvr>
    <a:masterClrMapping/>
  </p:clrMapOvr>
  <p:transition advTm="221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Customize the Power Button</a:t>
            </a:r>
          </a:p>
        </p:txBody>
      </p:sp>
      <p:sp>
        <p:nvSpPr>
          <p:cNvPr id="3" name="Content Placeholder 2"/>
          <p:cNvSpPr>
            <a:spLocks noGrp="1"/>
          </p:cNvSpPr>
          <p:nvPr>
            <p:ph idx="1"/>
          </p:nvPr>
        </p:nvSpPr>
        <p:spPr/>
        <p:txBody>
          <a:bodyPr/>
          <a:lstStyle/>
          <a:p>
            <a:r>
              <a:rPr lang="en-US" dirty="0"/>
              <a:t>If you restart your computer more often than you shut it down, change the default </a:t>
            </a:r>
            <a:r>
              <a:rPr lang="en-US" b="1" dirty="0"/>
              <a:t>Shutdown</a:t>
            </a:r>
            <a:r>
              <a:rPr lang="en-US" dirty="0"/>
              <a:t> power button to </a:t>
            </a:r>
            <a:r>
              <a:rPr lang="en-US" b="1" dirty="0"/>
              <a:t>Restart</a:t>
            </a:r>
            <a:r>
              <a:rPr lang="en-US" dirty="0"/>
              <a:t>. Right-click on </a:t>
            </a:r>
            <a:r>
              <a:rPr lang="en-US" b="1" dirty="0"/>
              <a:t>Start</a:t>
            </a:r>
            <a:r>
              <a:rPr lang="en-US" dirty="0"/>
              <a:t>, select </a:t>
            </a:r>
            <a:r>
              <a:rPr lang="en-US" b="1" dirty="0"/>
              <a:t>Properties</a:t>
            </a:r>
            <a:r>
              <a:rPr lang="en-US" dirty="0"/>
              <a:t>, and choose the </a:t>
            </a:r>
            <a:r>
              <a:rPr lang="en-US" b="1" dirty="0"/>
              <a:t>Power button action</a:t>
            </a:r>
            <a:r>
              <a:rPr lang="en-US" dirty="0"/>
              <a:t> that you use the most.</a:t>
            </a:r>
          </a:p>
          <a:p>
            <a:endParaRPr lang="en-US" dirty="0"/>
          </a:p>
        </p:txBody>
      </p:sp>
      <p:pic>
        <p:nvPicPr>
          <p:cNvPr id="4" name="Picture 3" descr="StartMenuProperties"/>
          <p:cNvPicPr/>
          <p:nvPr/>
        </p:nvPicPr>
        <p:blipFill>
          <a:blip r:embed="rId4" cstate="print"/>
          <a:srcRect/>
          <a:stretch>
            <a:fillRect/>
          </a:stretch>
        </p:blipFill>
        <p:spPr bwMode="auto">
          <a:xfrm>
            <a:off x="2514600" y="4267200"/>
            <a:ext cx="3800475" cy="2209800"/>
          </a:xfrm>
          <a:prstGeom prst="rect">
            <a:avLst/>
          </a:prstGeom>
          <a:noFill/>
          <a:ln w="9525">
            <a:noFill/>
            <a:miter lim="800000"/>
            <a:headEnd/>
            <a:tailEnd/>
          </a:ln>
        </p:spPr>
      </p:pic>
      <p:pic>
        <p:nvPicPr>
          <p:cNvPr id="6" name="~PP3992.WAV">
            <a:hlinkClick r:id="" action="ppaction://media"/>
          </p:cNvPr>
          <p:cNvPicPr>
            <a:picLocks noRot="1" noChangeAspect="1"/>
          </p:cNvPicPr>
          <p:nvPr>
            <a:wavAudioFile r:embed="rId1" name="~PP3992.WAV"/>
          </p:nvPr>
        </p:nvPicPr>
        <p:blipFill>
          <a:blip r:embed="rId5" cstate="print"/>
          <a:stretch>
            <a:fillRect/>
          </a:stretch>
        </p:blipFill>
        <p:spPr>
          <a:xfrm>
            <a:off x="8702675" y="6416675"/>
            <a:ext cx="304800" cy="304800"/>
          </a:xfrm>
          <a:prstGeom prst="rect">
            <a:avLst/>
          </a:prstGeom>
        </p:spPr>
      </p:pic>
    </p:spTree>
  </p:cSld>
  <p:clrMapOvr>
    <a:masterClrMapping/>
  </p:clrMapOvr>
  <p:transition advTm="273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b="1" dirty="0" smtClean="0"/>
              <a:t>How to Show AM / PM Symbols in System Tray Clock in Windows 7</a:t>
            </a:r>
            <a:br>
              <a:rPr lang="en-US" b="1" dirty="0" smtClean="0"/>
            </a:br>
            <a:endParaRPr lang="en-US" dirty="0"/>
          </a:p>
        </p:txBody>
      </p:sp>
      <p:sp>
        <p:nvSpPr>
          <p:cNvPr id="3" name="Content Placeholder 2"/>
          <p:cNvSpPr>
            <a:spLocks noGrp="1"/>
          </p:cNvSpPr>
          <p:nvPr>
            <p:ph idx="1"/>
          </p:nvPr>
        </p:nvSpPr>
        <p:spPr>
          <a:xfrm>
            <a:off x="457200" y="2133601"/>
            <a:ext cx="8229600" cy="1905000"/>
          </a:xfrm>
        </p:spPr>
        <p:txBody>
          <a:bodyPr/>
          <a:lstStyle/>
          <a:p>
            <a:r>
              <a:rPr lang="en-US" dirty="0">
                <a:hlinkClick r:id="rId4"/>
              </a:rPr>
              <a:t>Windows 7</a:t>
            </a:r>
            <a:r>
              <a:rPr lang="en-US" dirty="0"/>
              <a:t> doesn't show </a:t>
            </a:r>
            <a:r>
              <a:rPr lang="en-US" b="1" dirty="0"/>
              <a:t>AM/PM</a:t>
            </a:r>
            <a:r>
              <a:rPr lang="en-US" dirty="0"/>
              <a:t> symbols in system tray clock. Also it shows the time in 24 hour format i.e. 18:03</a:t>
            </a:r>
          </a:p>
          <a:p>
            <a:endParaRPr lang="en-US" dirty="0"/>
          </a:p>
        </p:txBody>
      </p:sp>
      <p:pic>
        <p:nvPicPr>
          <p:cNvPr id="4" name="Picture 3" descr="Default_Win_7_Time_Format.png"/>
          <p:cNvPicPr/>
          <p:nvPr/>
        </p:nvPicPr>
        <p:blipFill>
          <a:blip r:embed="rId5" cstate="print"/>
          <a:srcRect/>
          <a:stretch>
            <a:fillRect/>
          </a:stretch>
        </p:blipFill>
        <p:spPr bwMode="auto">
          <a:xfrm>
            <a:off x="2133600" y="3657600"/>
            <a:ext cx="5029200" cy="2971800"/>
          </a:xfrm>
          <a:prstGeom prst="rect">
            <a:avLst/>
          </a:prstGeom>
          <a:noFill/>
          <a:ln w="9525">
            <a:noFill/>
            <a:miter lim="800000"/>
            <a:headEnd/>
            <a:tailEnd/>
          </a:ln>
        </p:spPr>
      </p:pic>
      <p:pic>
        <p:nvPicPr>
          <p:cNvPr id="6" name="~PP3988.WAV">
            <a:hlinkClick r:id="" action="ppaction://media"/>
          </p:cNvPr>
          <p:cNvPicPr>
            <a:picLocks noRot="1" noChangeAspect="1"/>
          </p:cNvPicPr>
          <p:nvPr>
            <a:wavAudioFile r:embed="rId1" name="~PP3988.WAV"/>
          </p:nvPr>
        </p:nvPicPr>
        <p:blipFill>
          <a:blip r:embed="rId6" cstate="print"/>
          <a:stretch>
            <a:fillRect/>
          </a:stretch>
        </p:blipFill>
        <p:spPr>
          <a:xfrm>
            <a:off x="8702675" y="6416675"/>
            <a:ext cx="304800" cy="304800"/>
          </a:xfrm>
          <a:prstGeom prst="rect">
            <a:avLst/>
          </a:prstGeom>
        </p:spPr>
      </p:pic>
    </p:spTree>
  </p:cSld>
  <p:clrMapOvr>
    <a:masterClrMapping/>
  </p:clrMapOvr>
  <p:transition advTm="161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r>
              <a:rPr lang="en-US" dirty="0"/>
              <a:t>If you want to get back the AM / PM symbols, then this </a:t>
            </a:r>
            <a:r>
              <a:rPr lang="en-US" dirty="0" smtClean="0"/>
              <a:t>will </a:t>
            </a:r>
            <a:r>
              <a:rPr lang="en-US" dirty="0"/>
              <a:t>help you.</a:t>
            </a:r>
          </a:p>
          <a:p>
            <a:r>
              <a:rPr lang="en-US" b="1" dirty="0"/>
              <a:t>1.</a:t>
            </a:r>
            <a:r>
              <a:rPr lang="en-US" dirty="0"/>
              <a:t> Type </a:t>
            </a:r>
            <a:r>
              <a:rPr lang="en-US" b="1" dirty="0"/>
              <a:t>intl.cpl</a:t>
            </a:r>
            <a:r>
              <a:rPr lang="en-US" dirty="0"/>
              <a:t> in RUN or start menu search box and press Enter. It'll open </a:t>
            </a:r>
            <a:r>
              <a:rPr lang="en-US" b="1" dirty="0"/>
              <a:t>Regional and Language Options</a:t>
            </a:r>
            <a:r>
              <a:rPr lang="en-US" dirty="0"/>
              <a:t> window.</a:t>
            </a:r>
          </a:p>
          <a:p>
            <a:r>
              <a:rPr lang="en-US" b="1" dirty="0"/>
              <a:t>2.</a:t>
            </a:r>
            <a:r>
              <a:rPr lang="en-US" dirty="0"/>
              <a:t> Now </a:t>
            </a:r>
            <a:r>
              <a:rPr lang="en-US" dirty="0">
                <a:hlinkClick r:id="rId4"/>
              </a:rPr>
              <a:t>click</a:t>
            </a:r>
            <a:r>
              <a:rPr lang="en-US" dirty="0"/>
              <a:t> on "</a:t>
            </a:r>
            <a:r>
              <a:rPr lang="en-US" b="1" dirty="0"/>
              <a:t>Addition Settings</a:t>
            </a:r>
            <a:r>
              <a:rPr lang="en-US" dirty="0"/>
              <a:t>" button.</a:t>
            </a:r>
          </a:p>
          <a:p>
            <a:r>
              <a:rPr lang="en-US" b="1" dirty="0"/>
              <a:t>3.</a:t>
            </a:r>
            <a:r>
              <a:rPr lang="en-US" dirty="0"/>
              <a:t> Go to "</a:t>
            </a:r>
            <a:r>
              <a:rPr lang="en-US" b="1" dirty="0"/>
              <a:t>Time</a:t>
            </a:r>
            <a:r>
              <a:rPr lang="en-US" dirty="0"/>
              <a:t>" tab and you'll see the value of "</a:t>
            </a:r>
            <a:r>
              <a:rPr lang="en-US" b="1" dirty="0"/>
              <a:t>Long time</a:t>
            </a:r>
            <a:r>
              <a:rPr lang="en-US" dirty="0"/>
              <a:t>" will be set to </a:t>
            </a:r>
            <a:r>
              <a:rPr lang="en-US" b="1" dirty="0"/>
              <a:t>HH:mm:ss</a:t>
            </a:r>
            <a:r>
              <a:rPr lang="en-US" dirty="0"/>
              <a:t>. Just add </a:t>
            </a:r>
            <a:r>
              <a:rPr lang="en-US" b="1" dirty="0"/>
              <a:t>tt</a:t>
            </a:r>
            <a:r>
              <a:rPr lang="en-US" dirty="0"/>
              <a:t> at last of the value, i.e. change the value to </a:t>
            </a:r>
            <a:r>
              <a:rPr lang="en-US" b="1" dirty="0"/>
              <a:t>HH:mm:ss tt</a:t>
            </a:r>
            <a:endParaRPr lang="en-US" dirty="0"/>
          </a:p>
          <a:p>
            <a:r>
              <a:rPr lang="en-US" b="1" dirty="0"/>
              <a:t>4.</a:t>
            </a:r>
            <a:r>
              <a:rPr lang="en-US" dirty="0"/>
              <a:t> If you want to show the time in </a:t>
            </a:r>
            <a:r>
              <a:rPr lang="en-US" b="1" dirty="0"/>
              <a:t>12 hour format</a:t>
            </a:r>
            <a:r>
              <a:rPr lang="en-US" dirty="0"/>
              <a:t> (06:30 instead of 18:30), then change the value to </a:t>
            </a:r>
            <a:r>
              <a:rPr lang="en-US" b="1" dirty="0"/>
              <a:t>hh:mm:ss tt</a:t>
            </a:r>
            <a:endParaRPr lang="en-US" dirty="0"/>
          </a:p>
          <a:p>
            <a:endParaRPr lang="en-US" dirty="0"/>
          </a:p>
        </p:txBody>
      </p:sp>
      <p:pic>
        <p:nvPicPr>
          <p:cNvPr id="5" name="~PP3868.WAV">
            <a:hlinkClick r:id="" action="ppaction://media"/>
          </p:cNvPr>
          <p:cNvPicPr>
            <a:picLocks noRot="1" noChangeAspect="1"/>
          </p:cNvPicPr>
          <p:nvPr>
            <a:wavAudioFile r:embed="rId1" name="~PP3868.WAV"/>
          </p:nvPr>
        </p:nvPicPr>
        <p:blipFill>
          <a:blip r:embed="rId5" cstate="print"/>
          <a:stretch>
            <a:fillRect/>
          </a:stretch>
        </p:blipFill>
        <p:spPr>
          <a:xfrm>
            <a:off x="8702675" y="6416675"/>
            <a:ext cx="304800" cy="304800"/>
          </a:xfrm>
          <a:prstGeom prst="rect">
            <a:avLst/>
          </a:prstGeom>
        </p:spPr>
      </p:pic>
    </p:spTree>
  </p:cSld>
  <p:clrMapOvr>
    <a:masterClrMapping/>
  </p:clrMapOvr>
  <p:transition advTm="120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M_PM_in_System_Tray_in_Win_7.png"/>
          <p:cNvPicPr>
            <a:picLocks noGrp="1"/>
          </p:cNvPicPr>
          <p:nvPr>
            <p:ph idx="1"/>
          </p:nvPr>
        </p:nvPicPr>
        <p:blipFill>
          <a:blip r:embed="rId4" cstate="print"/>
          <a:srcRect/>
          <a:stretch>
            <a:fillRect/>
          </a:stretch>
        </p:blipFill>
        <p:spPr bwMode="auto">
          <a:xfrm>
            <a:off x="2438400" y="228600"/>
            <a:ext cx="4419600" cy="6629400"/>
          </a:xfrm>
          <a:prstGeom prst="rect">
            <a:avLst/>
          </a:prstGeom>
          <a:noFill/>
          <a:ln w="9525">
            <a:noFill/>
            <a:miter lim="800000"/>
            <a:headEnd/>
            <a:tailEnd/>
          </a:ln>
        </p:spPr>
      </p:pic>
      <p:pic>
        <p:nvPicPr>
          <p:cNvPr id="5" name="~PP216.WAV">
            <a:hlinkClick r:id="" action="ppaction://media"/>
          </p:cNvPr>
          <p:cNvPicPr>
            <a:picLocks noRot="1" noChangeAspect="1"/>
          </p:cNvPicPr>
          <p:nvPr>
            <a:wavAudioFile r:embed="rId1" name="~PP216.WAV"/>
          </p:nvPr>
        </p:nvPicPr>
        <p:blipFill>
          <a:blip r:embed="rId5" cstate="print"/>
          <a:stretch>
            <a:fillRect/>
          </a:stretch>
        </p:blipFill>
        <p:spPr>
          <a:xfrm>
            <a:off x="8702675" y="6416675"/>
            <a:ext cx="304800" cy="304800"/>
          </a:xfrm>
          <a:prstGeom prst="rect">
            <a:avLst/>
          </a:prstGeom>
        </p:spPr>
      </p:pic>
    </p:spTree>
  </p:cSld>
  <p:clrMapOvr>
    <a:masterClrMapping/>
  </p:clrMapOvr>
  <p:transition advTm="4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199"/>
          </a:xfrm>
        </p:spPr>
        <p:txBody>
          <a:bodyPr>
            <a:normAutofit fontScale="85000" lnSpcReduction="10000"/>
          </a:bodyPr>
          <a:lstStyle/>
          <a:p>
            <a:r>
              <a:rPr lang="en-US" b="1" dirty="0"/>
              <a:t>5.</a:t>
            </a:r>
            <a:r>
              <a:rPr lang="en-US" dirty="0"/>
              <a:t> That's it. Click on </a:t>
            </a:r>
            <a:r>
              <a:rPr lang="en-US" b="1" dirty="0"/>
              <a:t>Apply</a:t>
            </a:r>
            <a:r>
              <a:rPr lang="en-US" dirty="0"/>
              <a:t> button and you'll get the AM / PM symbols back in system tray clock.</a:t>
            </a:r>
          </a:p>
          <a:p>
            <a:endParaRPr lang="en-US" dirty="0" smtClean="0"/>
          </a:p>
          <a:p>
            <a:endParaRPr lang="en-US" dirty="0"/>
          </a:p>
          <a:p>
            <a:endParaRPr lang="en-US" dirty="0" smtClean="0"/>
          </a:p>
          <a:p>
            <a:endParaRPr lang="en-US" b="1" dirty="0" smtClean="0"/>
          </a:p>
          <a:p>
            <a:endParaRPr lang="en-US" b="1" dirty="0"/>
          </a:p>
          <a:p>
            <a:r>
              <a:rPr lang="en-US" b="1" dirty="0" smtClean="0"/>
              <a:t>PS</a:t>
            </a:r>
            <a:r>
              <a:rPr lang="en-US" b="1" dirty="0"/>
              <a:t>:</a:t>
            </a:r>
            <a:r>
              <a:rPr lang="en-US" dirty="0"/>
              <a:t> If you want to customize AM / PM symbols to something else, then follow this </a:t>
            </a:r>
            <a:r>
              <a:rPr lang="en-US" dirty="0">
                <a:hlinkClick r:id="rId4"/>
              </a:rPr>
              <a:t>tutorial</a:t>
            </a:r>
            <a:r>
              <a:rPr lang="en-US" dirty="0"/>
              <a:t>:</a:t>
            </a:r>
          </a:p>
          <a:p>
            <a:r>
              <a:rPr lang="en-US" b="1" u="sng" dirty="0">
                <a:hlinkClick r:id="rId5" tooltip="Go to How to Customize AM and PM Symbols in System Tray in Windows?"/>
              </a:rPr>
              <a:t>How to Customize AM and PM Symbols in System Tray in Windows</a:t>
            </a:r>
            <a:r>
              <a:rPr lang="en-US" b="1" u="sng" dirty="0" smtClean="0">
                <a:hlinkClick r:id="rId5" tooltip="Go to How to Customize AM and PM Symbols in System Tray in Windows?"/>
              </a:rPr>
              <a:t>?</a:t>
            </a:r>
            <a:endParaRPr lang="en-US" b="1" u="sng" dirty="0" smtClean="0"/>
          </a:p>
          <a:p>
            <a:r>
              <a:rPr lang="en-US" sz="1900" dirty="0" smtClean="0"/>
              <a:t>http://www.askvg.com/how-to-customize-am-and-pm-symbols-in-system-tray-in-windows/</a:t>
            </a:r>
            <a:endParaRPr lang="en-US" sz="1900" dirty="0"/>
          </a:p>
          <a:p>
            <a:r>
              <a:rPr lang="en-US" b="1" dirty="0"/>
              <a:t>NOTE: </a:t>
            </a:r>
            <a:r>
              <a:rPr lang="en-US" dirty="0"/>
              <a:t>If you want to hide </a:t>
            </a:r>
            <a:r>
              <a:rPr lang="en-US" b="1" dirty="0"/>
              <a:t>Time</a:t>
            </a:r>
            <a:r>
              <a:rPr lang="en-US" dirty="0"/>
              <a:t> in system tray, put a blank space in "</a:t>
            </a:r>
            <a:r>
              <a:rPr lang="en-US" b="1" dirty="0"/>
              <a:t>Long time</a:t>
            </a:r>
            <a:r>
              <a:rPr lang="en-US" dirty="0"/>
              <a:t>" text box under "</a:t>
            </a:r>
            <a:r>
              <a:rPr lang="en-US" b="1" dirty="0"/>
              <a:t>Time</a:t>
            </a:r>
            <a:r>
              <a:rPr lang="en-US" dirty="0"/>
              <a:t>" tab.</a:t>
            </a:r>
          </a:p>
          <a:p>
            <a:endParaRPr lang="en-US" dirty="0"/>
          </a:p>
        </p:txBody>
      </p:sp>
      <p:pic>
        <p:nvPicPr>
          <p:cNvPr id="4" name="Picture 3" descr="Custom_Win_7_Time_Format.png"/>
          <p:cNvPicPr/>
          <p:nvPr/>
        </p:nvPicPr>
        <p:blipFill>
          <a:blip r:embed="rId6" cstate="print"/>
          <a:srcRect/>
          <a:stretch>
            <a:fillRect/>
          </a:stretch>
        </p:blipFill>
        <p:spPr bwMode="auto">
          <a:xfrm>
            <a:off x="2514600" y="1143000"/>
            <a:ext cx="3276600" cy="2209800"/>
          </a:xfrm>
          <a:prstGeom prst="rect">
            <a:avLst/>
          </a:prstGeom>
          <a:noFill/>
          <a:ln w="9525">
            <a:noFill/>
            <a:miter lim="800000"/>
            <a:headEnd/>
            <a:tailEnd/>
          </a:ln>
        </p:spPr>
      </p:pic>
      <p:pic>
        <p:nvPicPr>
          <p:cNvPr id="6" name="~PP2132.WAV">
            <a:hlinkClick r:id="" action="ppaction://media"/>
          </p:cNvPr>
          <p:cNvPicPr>
            <a:picLocks noRot="1" noChangeAspect="1"/>
          </p:cNvPicPr>
          <p:nvPr>
            <a:wavAudioFile r:embed="rId1" name="~PP2132.WAV"/>
          </p:nvPr>
        </p:nvPicPr>
        <p:blipFill>
          <a:blip r:embed="rId7" cstate="print"/>
          <a:stretch>
            <a:fillRect/>
          </a:stretch>
        </p:blipFill>
        <p:spPr>
          <a:xfrm>
            <a:off x="8702675" y="6416675"/>
            <a:ext cx="304800" cy="304800"/>
          </a:xfrm>
          <a:prstGeom prst="rect">
            <a:avLst/>
          </a:prstGeom>
        </p:spPr>
      </p:pic>
    </p:spTree>
  </p:cSld>
  <p:clrMapOvr>
    <a:masterClrMapping/>
  </p:clrMapOvr>
  <p:transition advTm="100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Interesting and Productive</a:t>
            </a:r>
            <a:br>
              <a:rPr lang="en-US" dirty="0" smtClean="0"/>
            </a:br>
            <a:r>
              <a:rPr lang="en-US" dirty="0" smtClean="0"/>
              <a:t>WIN 7 Hints &amp; Tips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CUGG Presentation</a:t>
            </a:r>
          </a:p>
          <a:p>
            <a:r>
              <a:rPr lang="en-US" dirty="0" smtClean="0"/>
              <a:t>October 8, 2011</a:t>
            </a:r>
          </a:p>
          <a:p>
            <a:r>
              <a:rPr lang="en-US" dirty="0" smtClean="0"/>
              <a:t>By</a:t>
            </a:r>
          </a:p>
          <a:p>
            <a:r>
              <a:rPr lang="en-US" sz="3800" b="1" dirty="0" smtClean="0">
                <a:solidFill>
                  <a:schemeClr val="tx1"/>
                </a:solidFill>
              </a:rPr>
              <a:t>Lowell Shatraw</a:t>
            </a:r>
            <a:endParaRPr lang="en-US" sz="3800" b="1" dirty="0">
              <a:solidFill>
                <a:schemeClr val="tx1"/>
              </a:solidFill>
            </a:endParaRPr>
          </a:p>
        </p:txBody>
      </p:sp>
      <p:pic>
        <p:nvPicPr>
          <p:cNvPr id="9" name="~PP3662.WAV">
            <a:hlinkClick r:id="" action="ppaction://media"/>
          </p:cNvPr>
          <p:cNvPicPr>
            <a:picLocks noRot="1" noChangeAspect="1"/>
          </p:cNvPicPr>
          <p:nvPr>
            <a:wavAudioFile r:embed="rId1" name="~PP3662.WAV"/>
          </p:nvPr>
        </p:nvPicPr>
        <p:blipFill>
          <a:blip r:embed="rId4" cstate="print"/>
          <a:stretch>
            <a:fillRect/>
          </a:stretch>
        </p:blipFill>
        <p:spPr>
          <a:xfrm>
            <a:off x="8702675" y="6416675"/>
            <a:ext cx="304800" cy="304800"/>
          </a:xfrm>
          <a:prstGeom prst="rect">
            <a:avLst/>
          </a:prstGeom>
        </p:spPr>
      </p:pic>
    </p:spTree>
  </p:cSld>
  <p:clrMapOvr>
    <a:masterClrMapping/>
  </p:clrMapOvr>
  <p:transition advTm="21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dirty="0"/>
              <a:t>How to Enable More Simultaneous Downloads in IE </a:t>
            </a:r>
            <a:r>
              <a:rPr lang="en-US" b="1" dirty="0" smtClean="0"/>
              <a:t>8</a:t>
            </a:r>
            <a:br>
              <a:rPr lang="en-US" b="1" dirty="0" smtClean="0"/>
            </a:br>
            <a:r>
              <a:rPr lang="en-US" sz="2000" b="1" dirty="0" smtClean="0"/>
              <a:t>I’ve not tried this in other IE versions yet</a:t>
            </a:r>
            <a:r>
              <a:rPr lang="en-US" b="1" dirty="0" smtClean="0"/>
              <a:t/>
            </a:r>
            <a:br>
              <a:rPr lang="en-US" b="1" dirty="0" smtClean="0"/>
            </a:br>
            <a:endParaRPr lang="en-US" b="1" dirty="0"/>
          </a:p>
        </p:txBody>
      </p:sp>
      <p:sp>
        <p:nvSpPr>
          <p:cNvPr id="3" name="Content Placeholder 2"/>
          <p:cNvSpPr>
            <a:spLocks noGrp="1"/>
          </p:cNvSpPr>
          <p:nvPr>
            <p:ph idx="1"/>
          </p:nvPr>
        </p:nvSpPr>
        <p:spPr>
          <a:xfrm>
            <a:off x="457200" y="2743200"/>
            <a:ext cx="8229600" cy="3382963"/>
          </a:xfrm>
        </p:spPr>
        <p:txBody>
          <a:bodyPr>
            <a:normAutofit fontScale="85000" lnSpcReduction="20000"/>
          </a:bodyPr>
          <a:lstStyle/>
          <a:p>
            <a:r>
              <a:rPr lang="en-US" dirty="0"/>
              <a:t>Unlike previous versions of IE (mostly IE 6.0 and 7.0), where IE was configured to only allow up to two simultaneous file downloads, Windows Internet Explorer 8 limits the number of files that you can download at one time to six.</a:t>
            </a:r>
            <a:br>
              <a:rPr lang="en-US" dirty="0"/>
            </a:br>
            <a:r>
              <a:rPr lang="en-US" dirty="0"/>
              <a:t>However, if you need to increase this number, you must make a registry modification. The path is not the same as it was in IE 6.0 and IE 7.0, so please take care before making any change to the registry.</a:t>
            </a:r>
          </a:p>
          <a:p>
            <a:endParaRPr lang="en-US" dirty="0"/>
          </a:p>
        </p:txBody>
      </p:sp>
      <p:pic>
        <p:nvPicPr>
          <p:cNvPr id="5" name="~PP2951.WAV">
            <a:hlinkClick r:id="" action="ppaction://media"/>
          </p:cNvPr>
          <p:cNvPicPr>
            <a:picLocks noRot="1" noChangeAspect="1"/>
          </p:cNvPicPr>
          <p:nvPr>
            <a:wavAudioFile r:embed="rId1" name="~PP2951.WAV"/>
          </p:nvPr>
        </p:nvPicPr>
        <p:blipFill>
          <a:blip r:embed="rId4" cstate="print"/>
          <a:stretch>
            <a:fillRect/>
          </a:stretch>
        </p:blipFill>
        <p:spPr>
          <a:xfrm>
            <a:off x="8702675" y="6416675"/>
            <a:ext cx="304800" cy="304800"/>
          </a:xfrm>
          <a:prstGeom prst="rect">
            <a:avLst/>
          </a:prstGeom>
        </p:spPr>
      </p:pic>
    </p:spTree>
  </p:cSld>
  <p:clrMapOvr>
    <a:masterClrMapping/>
  </p:clrMapOvr>
  <p:transition advTm="335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62500" lnSpcReduction="20000"/>
          </a:bodyPr>
          <a:lstStyle/>
          <a:p>
            <a:pPr>
              <a:buNone/>
            </a:pPr>
            <a:r>
              <a:rPr lang="en-US" b="1" dirty="0"/>
              <a:t>Warning!</a:t>
            </a:r>
          </a:p>
          <a:p>
            <a:pPr>
              <a:buNone/>
            </a:pPr>
            <a:r>
              <a:rPr lang="en-US" dirty="0"/>
              <a:t>This document contains instructions for editing the registry. If you make any error while editing the registry, you can potentially cause Windows to fail or be unable to boot, requiring you to reinstall Windows. Edit the registry at your own risk. Always back up the registry before making any changes. If you do not feel comfortable editing the registry, do not attempt these instructions. Instead, seek the help of a trained computer specialist.</a:t>
            </a:r>
          </a:p>
          <a:p>
            <a:pPr>
              <a:buNone/>
            </a:pPr>
            <a:endParaRPr lang="en-US" dirty="0" smtClean="0"/>
          </a:p>
          <a:p>
            <a:r>
              <a:rPr lang="en-US" dirty="0" smtClean="0"/>
              <a:t>To </a:t>
            </a:r>
            <a:r>
              <a:rPr lang="en-US" dirty="0"/>
              <a:t>do so, follow the next steps:</a:t>
            </a:r>
            <a:br>
              <a:rPr lang="en-US" dirty="0"/>
            </a:br>
            <a:r>
              <a:rPr lang="en-US" dirty="0"/>
              <a:t>1. Start Registry </a:t>
            </a:r>
            <a:r>
              <a:rPr lang="en-US" dirty="0" smtClean="0"/>
              <a:t>Editor	type   regedit</a:t>
            </a:r>
            <a:r>
              <a:rPr lang="en-US" dirty="0"/>
              <a:t/>
            </a:r>
            <a:br>
              <a:rPr lang="en-US" dirty="0"/>
            </a:br>
            <a:r>
              <a:rPr lang="en-US" dirty="0"/>
              <a:t>2. </a:t>
            </a:r>
            <a:r>
              <a:rPr lang="en-US" dirty="0" smtClean="0"/>
              <a:t>Locate the following keys in the registry:</a:t>
            </a:r>
          </a:p>
          <a:p>
            <a:r>
              <a:rPr lang="en-US" sz="2900" b="1" dirty="0" smtClean="0"/>
              <a:t>HKEY_LOCAL_MACHINE\SOFTWARE\Microsoft\Internet Explorer\MAIN\FeatureControl\FEATURE_MAXCONNECTIONSPERSERVER</a:t>
            </a:r>
          </a:p>
          <a:p>
            <a:r>
              <a:rPr lang="en-US" sz="2900" b="1" dirty="0" smtClean="0"/>
              <a:t>HKEY_LOCAL_MACHINE\SOFTWARE\Microsoft\Internet Explorer\MAIN\FeatureControl\FEATURE_MAXCONNECTIONSPER1_0SERVER</a:t>
            </a:r>
          </a:p>
          <a:p>
            <a:r>
              <a:rPr lang="en-US" dirty="0" smtClean="0"/>
              <a:t> </a:t>
            </a:r>
            <a:r>
              <a:rPr lang="en-US" dirty="0"/>
              <a:t>3. </a:t>
            </a:r>
            <a:r>
              <a:rPr lang="en-US" dirty="0" smtClean="0"/>
              <a:t>If  </a:t>
            </a:r>
            <a:r>
              <a:rPr lang="en-US" b="1" dirty="0" smtClean="0"/>
              <a:t>iexplore.exe</a:t>
            </a:r>
            <a:r>
              <a:rPr lang="en-US" dirty="0" smtClean="0"/>
              <a:t> </a:t>
            </a:r>
            <a:r>
              <a:rPr lang="en-US" dirty="0"/>
              <a:t>doesn't exist, on the Edit menu, point to New, click DWORD Value, and then add the following registry values:</a:t>
            </a:r>
          </a:p>
          <a:p>
            <a:pPr>
              <a:buNone/>
            </a:pPr>
            <a:endParaRPr lang="en-US" dirty="0" smtClean="0"/>
          </a:p>
          <a:p>
            <a:pPr>
              <a:buNone/>
            </a:pPr>
            <a:r>
              <a:rPr lang="en-US" b="1" dirty="0" smtClean="0"/>
              <a:t>Value </a:t>
            </a:r>
            <a:r>
              <a:rPr lang="en-US" b="1" dirty="0"/>
              <a:t>name: </a:t>
            </a:r>
            <a:r>
              <a:rPr lang="en-US" b="1" i="1" dirty="0"/>
              <a:t>iexplore.exe</a:t>
            </a:r>
            <a:r>
              <a:rPr lang="en-US" b="1" dirty="0"/>
              <a:t/>
            </a:r>
            <a:br>
              <a:rPr lang="en-US" b="1" dirty="0"/>
            </a:br>
            <a:r>
              <a:rPr lang="en-US" b="1" dirty="0"/>
              <a:t>Value data: 10</a:t>
            </a:r>
            <a:br>
              <a:rPr lang="en-US" b="1" dirty="0"/>
            </a:br>
            <a:r>
              <a:rPr lang="en-US" b="1" dirty="0"/>
              <a:t>Base: </a:t>
            </a:r>
            <a:r>
              <a:rPr lang="en-US" b="1" i="1" dirty="0"/>
              <a:t>Decimal</a:t>
            </a:r>
            <a:endParaRPr lang="en-US" b="1" dirty="0"/>
          </a:p>
        </p:txBody>
      </p:sp>
      <p:pic>
        <p:nvPicPr>
          <p:cNvPr id="5" name="~PP3266.WAV">
            <a:hlinkClick r:id="" action="ppaction://media"/>
          </p:cNvPr>
          <p:cNvPicPr>
            <a:picLocks noRot="1" noChangeAspect="1"/>
          </p:cNvPicPr>
          <p:nvPr>
            <a:wavAudioFile r:embed="rId1" name="~PP3266.WAV"/>
          </p:nvPr>
        </p:nvPicPr>
        <p:blipFill>
          <a:blip r:embed="rId4" cstate="print"/>
          <a:stretch>
            <a:fillRect/>
          </a:stretch>
        </p:blipFill>
        <p:spPr>
          <a:xfrm>
            <a:off x="8702675" y="6416675"/>
            <a:ext cx="304800" cy="304800"/>
          </a:xfrm>
          <a:prstGeom prst="rect">
            <a:avLst/>
          </a:prstGeom>
        </p:spPr>
      </p:pic>
    </p:spTree>
  </p:cSld>
  <p:clrMapOvr>
    <a:masterClrMapping/>
  </p:clrMapOvr>
  <p:transition advTm="207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1752600"/>
          </a:xfrm>
        </p:spPr>
        <p:txBody>
          <a:bodyPr>
            <a:normAutofit/>
          </a:bodyPr>
          <a:lstStyle/>
          <a:p>
            <a:pPr>
              <a:buNone/>
            </a:pPr>
            <a:r>
              <a:rPr lang="en-US" dirty="0" smtClean="0"/>
              <a:t>Value </a:t>
            </a:r>
            <a:r>
              <a:rPr lang="en-US" dirty="0"/>
              <a:t>name: </a:t>
            </a:r>
            <a:r>
              <a:rPr lang="en-US" i="1" dirty="0"/>
              <a:t>iexplore.exe</a:t>
            </a:r>
            <a:r>
              <a:rPr lang="en-US" dirty="0"/>
              <a:t/>
            </a:r>
            <a:br>
              <a:rPr lang="en-US" dirty="0"/>
            </a:br>
            <a:r>
              <a:rPr lang="en-US" dirty="0"/>
              <a:t>Value data: 10</a:t>
            </a:r>
            <a:br>
              <a:rPr lang="en-US" dirty="0"/>
            </a:br>
            <a:r>
              <a:rPr lang="en-US" dirty="0"/>
              <a:t>Base: </a:t>
            </a:r>
            <a:r>
              <a:rPr lang="en-US" i="1" dirty="0"/>
              <a:t>Decimal</a:t>
            </a:r>
            <a:endParaRPr lang="en-US" dirty="0" smtClean="0"/>
          </a:p>
          <a:p>
            <a:endParaRPr lang="en-US" dirty="0"/>
          </a:p>
        </p:txBody>
      </p:sp>
      <p:pic>
        <p:nvPicPr>
          <p:cNvPr id="5124" name="Picture 4"/>
          <p:cNvPicPr>
            <a:picLocks noChangeAspect="1" noChangeArrowheads="1"/>
          </p:cNvPicPr>
          <p:nvPr/>
        </p:nvPicPr>
        <p:blipFill>
          <a:blip r:embed="rId4" cstate="print"/>
          <a:srcRect/>
          <a:stretch>
            <a:fillRect/>
          </a:stretch>
        </p:blipFill>
        <p:spPr bwMode="auto">
          <a:xfrm>
            <a:off x="2209800" y="4267200"/>
            <a:ext cx="4229100" cy="24384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685800" y="1981200"/>
            <a:ext cx="7732713" cy="1914525"/>
          </a:xfrm>
          <a:prstGeom prst="rect">
            <a:avLst/>
          </a:prstGeom>
          <a:noFill/>
          <a:ln w="9525">
            <a:noFill/>
            <a:miter lim="800000"/>
            <a:headEnd/>
            <a:tailEnd/>
          </a:ln>
        </p:spPr>
      </p:pic>
      <p:pic>
        <p:nvPicPr>
          <p:cNvPr id="6" name="~PP2755.WAV">
            <a:hlinkClick r:id="" action="ppaction://media"/>
          </p:cNvPr>
          <p:cNvPicPr>
            <a:picLocks noRot="1" noChangeAspect="1"/>
          </p:cNvPicPr>
          <p:nvPr>
            <a:wavAudioFile r:embed="rId1" name="~PP2755.WAV"/>
          </p:nvPr>
        </p:nvPicPr>
        <p:blipFill>
          <a:blip r:embed="rId6" cstate="print"/>
          <a:stretch>
            <a:fillRect/>
          </a:stretch>
        </p:blipFill>
        <p:spPr>
          <a:xfrm>
            <a:off x="8702675" y="6416675"/>
            <a:ext cx="304800" cy="304800"/>
          </a:xfrm>
          <a:prstGeom prst="rect">
            <a:avLst/>
          </a:prstGeom>
        </p:spPr>
      </p:pic>
    </p:spTree>
  </p:cSld>
  <p:clrMapOvr>
    <a:masterClrMapping/>
  </p:clrMapOvr>
  <p:transition advTm="198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286000"/>
          </a:xfrm>
        </p:spPr>
        <p:txBody>
          <a:bodyPr>
            <a:normAutofit fontScale="92500"/>
          </a:bodyPr>
          <a:lstStyle/>
          <a:p>
            <a:pPr>
              <a:buNone/>
            </a:pPr>
            <a:r>
              <a:rPr lang="en-US" dirty="0" smtClean="0"/>
              <a:t>Don’t be surprised to see the letter “a” instead of the number 10 if the </a:t>
            </a:r>
            <a:r>
              <a:rPr lang="en-US" b="1" dirty="0" smtClean="0"/>
              <a:t>Base</a:t>
            </a:r>
            <a:r>
              <a:rPr lang="en-US" dirty="0" smtClean="0"/>
              <a:t> is set to Hexadecimal.</a:t>
            </a:r>
          </a:p>
          <a:p>
            <a:pPr>
              <a:buNone/>
            </a:pPr>
            <a:r>
              <a:rPr lang="en-US" dirty="0" smtClean="0"/>
              <a:t>1 2 3 4 5 6 7 8 9 10 11 12 13 14 15   DEC</a:t>
            </a:r>
          </a:p>
          <a:p>
            <a:pPr>
              <a:buNone/>
            </a:pPr>
            <a:r>
              <a:rPr lang="en-US" dirty="0" smtClean="0"/>
              <a:t>1 2 3 4 5 6 7 8 9   A   B   C   D    E   F   HEX</a:t>
            </a:r>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1066800" y="2590800"/>
            <a:ext cx="6965482" cy="3962400"/>
          </a:xfrm>
          <a:prstGeom prst="rect">
            <a:avLst/>
          </a:prstGeom>
          <a:noFill/>
          <a:ln w="9525">
            <a:noFill/>
            <a:miter lim="800000"/>
            <a:headEnd/>
            <a:tailEnd/>
          </a:ln>
        </p:spPr>
      </p:pic>
      <p:pic>
        <p:nvPicPr>
          <p:cNvPr id="5" name="~PP3421.WAV">
            <a:hlinkClick r:id="" action="ppaction://media"/>
          </p:cNvPr>
          <p:cNvPicPr>
            <a:picLocks noRot="1" noChangeAspect="1"/>
          </p:cNvPicPr>
          <p:nvPr>
            <a:wavAudioFile r:embed="rId1" name="~PP3421.WAV"/>
          </p:nvPr>
        </p:nvPicPr>
        <p:blipFill>
          <a:blip r:embed="rId5" cstate="print"/>
          <a:stretch>
            <a:fillRect/>
          </a:stretch>
        </p:blipFill>
        <p:spPr>
          <a:xfrm>
            <a:off x="8702675" y="6416675"/>
            <a:ext cx="304800" cy="304800"/>
          </a:xfrm>
          <a:prstGeom prst="rect">
            <a:avLst/>
          </a:prstGeom>
        </p:spPr>
      </p:pic>
    </p:spTree>
  </p:cSld>
  <p:clrMapOvr>
    <a:masterClrMapping/>
  </p:clrMapOvr>
  <p:transition advTm="169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Microsoft site to change IE8 to allow more downloads simultaneously.</a:t>
            </a:r>
            <a:endParaRPr lang="en-US" dirty="0"/>
          </a:p>
        </p:txBody>
      </p:sp>
      <p:sp>
        <p:nvSpPr>
          <p:cNvPr id="3" name="Content Placeholder 2"/>
          <p:cNvSpPr>
            <a:spLocks noGrp="1"/>
          </p:cNvSpPr>
          <p:nvPr>
            <p:ph idx="1"/>
          </p:nvPr>
        </p:nvSpPr>
        <p:spPr>
          <a:xfrm>
            <a:off x="457200" y="2590799"/>
            <a:ext cx="8229600" cy="1219201"/>
          </a:xfrm>
        </p:spPr>
        <p:txBody>
          <a:bodyPr/>
          <a:lstStyle/>
          <a:p>
            <a:r>
              <a:rPr lang="en-US" dirty="0" smtClean="0"/>
              <a:t>http://support.microsoft.com/kb/282402</a:t>
            </a:r>
            <a:endParaRPr lang="en-US" dirty="0"/>
          </a:p>
        </p:txBody>
      </p:sp>
      <p:pic>
        <p:nvPicPr>
          <p:cNvPr id="5" name="~PP1906.WAV">
            <a:hlinkClick r:id="" action="ppaction://media"/>
          </p:cNvPr>
          <p:cNvPicPr>
            <a:picLocks noRot="1" noChangeAspect="1"/>
          </p:cNvPicPr>
          <p:nvPr>
            <a:wavAudioFile r:embed="rId1" name="~PP1906.WAV"/>
          </p:nvPr>
        </p:nvPicPr>
        <p:blipFill>
          <a:blip r:embed="rId4" cstate="print"/>
          <a:stretch>
            <a:fillRect/>
          </a:stretch>
        </p:blipFill>
        <p:spPr>
          <a:xfrm>
            <a:off x="8702675" y="6416675"/>
            <a:ext cx="304800" cy="304800"/>
          </a:xfrm>
          <a:prstGeom prst="rect">
            <a:avLst/>
          </a:prstGeom>
        </p:spPr>
      </p:pic>
    </p:spTree>
  </p:cSld>
  <p:clrMapOvr>
    <a:masterClrMapping/>
  </p:clrMapOvr>
  <p:transition advTm="65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Resize the taskbar</a:t>
            </a:r>
            <a:br>
              <a:rPr lang="en-US" b="1" dirty="0"/>
            </a:br>
            <a:endParaRPr lang="en-US" dirty="0"/>
          </a:p>
        </p:txBody>
      </p:sp>
      <p:sp>
        <p:nvSpPr>
          <p:cNvPr id="3" name="Content Placeholder 2"/>
          <p:cNvSpPr>
            <a:spLocks noGrp="1"/>
          </p:cNvSpPr>
          <p:nvPr>
            <p:ph idx="1"/>
          </p:nvPr>
        </p:nvSpPr>
        <p:spPr>
          <a:xfrm>
            <a:off x="457200" y="914401"/>
            <a:ext cx="8229600" cy="3200400"/>
          </a:xfrm>
        </p:spPr>
        <p:txBody>
          <a:bodyPr>
            <a:normAutofit fontScale="70000" lnSpcReduction="20000"/>
          </a:bodyPr>
          <a:lstStyle/>
          <a:p>
            <a:pPr>
              <a:buNone/>
            </a:pPr>
            <a:endParaRPr lang="en-US" b="1" dirty="0"/>
          </a:p>
          <a:p>
            <a:pPr>
              <a:buNone/>
            </a:pPr>
            <a:r>
              <a:rPr lang="en-US" dirty="0"/>
              <a:t>You can resize the taskbar to create additional space for buttons and toolbars.</a:t>
            </a:r>
          </a:p>
          <a:p>
            <a:pPr>
              <a:buNone/>
            </a:pPr>
            <a:r>
              <a:rPr lang="en-US" b="1" dirty="0" smtClean="0"/>
              <a:t>To </a:t>
            </a:r>
            <a:r>
              <a:rPr lang="en-US" b="1" dirty="0"/>
              <a:t>resize the taskbar</a:t>
            </a:r>
          </a:p>
          <a:p>
            <a:pPr lvl="0">
              <a:buNone/>
            </a:pPr>
            <a:r>
              <a:rPr lang="en-US" dirty="0"/>
              <a:t>Right-click an empty area on the taskbar. If </a:t>
            </a:r>
            <a:r>
              <a:rPr lang="en-US" b="1" dirty="0"/>
              <a:t>Lock the taskbar</a:t>
            </a:r>
            <a:r>
              <a:rPr lang="en-US" dirty="0"/>
              <a:t> has a check mark next to it, the taskbar is locked. Unlock it by clicking </a:t>
            </a:r>
            <a:r>
              <a:rPr lang="en-US" b="1" dirty="0"/>
              <a:t>Lock the taskbar</a:t>
            </a:r>
            <a:r>
              <a:rPr lang="en-US" dirty="0"/>
              <a:t>, which removes the check mark.</a:t>
            </a:r>
          </a:p>
          <a:p>
            <a:pPr>
              <a:buNone/>
            </a:pPr>
            <a:r>
              <a:rPr lang="en-US" dirty="0"/>
              <a:t>Point to the edge of the taskbar until the pointer changes into a double-headed arrow‍‍ , and then drag the border to make the taskbar the size you want.</a:t>
            </a:r>
          </a:p>
          <a:p>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0" y="4114800"/>
            <a:ext cx="9144000" cy="6858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5105400"/>
            <a:ext cx="9144000" cy="1066799"/>
          </a:xfrm>
          <a:prstGeom prst="rect">
            <a:avLst/>
          </a:prstGeom>
          <a:noFill/>
          <a:ln w="9525">
            <a:noFill/>
            <a:miter lim="800000"/>
            <a:headEnd/>
            <a:tailEnd/>
          </a:ln>
        </p:spPr>
      </p:pic>
      <p:pic>
        <p:nvPicPr>
          <p:cNvPr id="8" name="~PP2979.WAV">
            <a:hlinkClick r:id="" action="ppaction://media"/>
          </p:cNvPr>
          <p:cNvPicPr>
            <a:picLocks noRot="1" noChangeAspect="1"/>
          </p:cNvPicPr>
          <p:nvPr>
            <a:wavAudioFile r:embed="rId1" name="~PP2979.WAV"/>
          </p:nvPr>
        </p:nvPicPr>
        <p:blipFill>
          <a:blip r:embed="rId6" cstate="print"/>
          <a:stretch>
            <a:fillRect/>
          </a:stretch>
        </p:blipFill>
        <p:spPr>
          <a:xfrm>
            <a:off x="8702675" y="6416675"/>
            <a:ext cx="304800" cy="304800"/>
          </a:xfrm>
          <a:prstGeom prst="rect">
            <a:avLst/>
          </a:prstGeom>
        </p:spPr>
      </p:pic>
    </p:spTree>
  </p:cSld>
  <p:clrMapOvr>
    <a:masterClrMapping/>
  </p:clrMapOvr>
  <p:transition advTm="474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Open excel 2007 in </a:t>
            </a:r>
            <a:r>
              <a:rPr lang="en-US" b="1" dirty="0" smtClean="0"/>
              <a:t>separate </a:t>
            </a:r>
            <a:r>
              <a:rPr lang="en-US" b="1" dirty="0"/>
              <a:t>window</a:t>
            </a:r>
            <a:r>
              <a:rPr lang="en-US" dirty="0"/>
              <a:t/>
            </a:r>
            <a:br>
              <a:rPr lang="en-US" dirty="0"/>
            </a:br>
            <a:endParaRPr lang="en-US" dirty="0"/>
          </a:p>
        </p:txBody>
      </p:sp>
      <p:sp>
        <p:nvSpPr>
          <p:cNvPr id="3" name="Content Placeholder 2"/>
          <p:cNvSpPr>
            <a:spLocks noGrp="1"/>
          </p:cNvSpPr>
          <p:nvPr>
            <p:ph idx="1"/>
          </p:nvPr>
        </p:nvSpPr>
        <p:spPr>
          <a:xfrm>
            <a:off x="457200" y="1066800"/>
            <a:ext cx="8229600" cy="5562600"/>
          </a:xfrm>
        </p:spPr>
        <p:txBody>
          <a:bodyPr>
            <a:noAutofit/>
          </a:bodyPr>
          <a:lstStyle/>
          <a:p>
            <a:pPr>
              <a:buNone/>
            </a:pPr>
            <a:r>
              <a:rPr lang="en-US" sz="1800" dirty="0" smtClean="0"/>
              <a:t>-My Computer</a:t>
            </a:r>
          </a:p>
          <a:p>
            <a:pPr>
              <a:buNone/>
            </a:pPr>
            <a:r>
              <a:rPr lang="en-US" sz="1800" dirty="0" smtClean="0"/>
              <a:t>-Tools</a:t>
            </a:r>
          </a:p>
          <a:p>
            <a:pPr>
              <a:buNone/>
            </a:pPr>
            <a:r>
              <a:rPr lang="en-US" sz="1800" dirty="0"/>
              <a:t>-</a:t>
            </a:r>
            <a:r>
              <a:rPr lang="en-US" sz="1800" dirty="0" smtClean="0"/>
              <a:t>Folder Options</a:t>
            </a:r>
          </a:p>
          <a:p>
            <a:pPr>
              <a:buNone/>
            </a:pPr>
            <a:r>
              <a:rPr lang="en-US" sz="1800" dirty="0"/>
              <a:t>-</a:t>
            </a:r>
            <a:r>
              <a:rPr lang="en-US" sz="1800" dirty="0" smtClean="0"/>
              <a:t>File </a:t>
            </a:r>
            <a:r>
              <a:rPr lang="en-US" sz="1800" dirty="0"/>
              <a:t>Types</a:t>
            </a:r>
            <a:br>
              <a:rPr lang="en-US" sz="1800" dirty="0"/>
            </a:br>
            <a:r>
              <a:rPr lang="en-US" sz="1800" dirty="0"/>
              <a:t>Choose XLSX (XLSX for 2007 or XLS for 2003)</a:t>
            </a:r>
            <a:br>
              <a:rPr lang="en-US" sz="1800" dirty="0"/>
            </a:br>
            <a:r>
              <a:rPr lang="en-US" sz="1800" dirty="0"/>
              <a:t>Go to Advanced</a:t>
            </a:r>
            <a:br>
              <a:rPr lang="en-US" sz="1800" dirty="0"/>
            </a:br>
            <a:r>
              <a:rPr lang="en-US" sz="1800" dirty="0" smtClean="0"/>
              <a:t>Uncheck </a:t>
            </a:r>
            <a:r>
              <a:rPr lang="en-US" sz="1800" dirty="0"/>
              <a:t>"browse in same window" in advanced window.</a:t>
            </a:r>
            <a:br>
              <a:rPr lang="en-US" sz="1800" dirty="0"/>
            </a:br>
            <a:r>
              <a:rPr lang="en-US" sz="1800" dirty="0" smtClean="0"/>
              <a:t>Then </a:t>
            </a:r>
            <a:r>
              <a:rPr lang="en-US" sz="1800" dirty="0"/>
              <a:t>highlight </a:t>
            </a:r>
            <a:r>
              <a:rPr lang="en-US" sz="1800" dirty="0" smtClean="0"/>
              <a:t>Open    Edit</a:t>
            </a:r>
            <a:r>
              <a:rPr lang="en-US" sz="1800" dirty="0"/>
              <a:t/>
            </a:r>
            <a:br>
              <a:rPr lang="en-US" sz="1800" dirty="0"/>
            </a:br>
            <a:r>
              <a:rPr lang="en-US" sz="1800" dirty="0" smtClean="0"/>
              <a:t>Make </a:t>
            </a:r>
            <a:r>
              <a:rPr lang="en-US" sz="1800" dirty="0"/>
              <a:t>sure in the Action box it says &amp;</a:t>
            </a:r>
            <a:r>
              <a:rPr lang="en-US" sz="1800" dirty="0" smtClean="0"/>
              <a:t>Open</a:t>
            </a:r>
          </a:p>
          <a:p>
            <a:pPr>
              <a:buNone/>
            </a:pPr>
            <a:r>
              <a:rPr lang="en-US" sz="1800" dirty="0"/>
              <a:t>-</a:t>
            </a:r>
            <a:r>
              <a:rPr lang="en-US" sz="1800" dirty="0" smtClean="0"/>
              <a:t>Copy </a:t>
            </a:r>
            <a:r>
              <a:rPr lang="en-US" sz="1800" dirty="0"/>
              <a:t>one of the following and paste into "application used to perform action" (Check </a:t>
            </a:r>
            <a:r>
              <a:rPr lang="en-US" sz="1800" dirty="0" smtClean="0"/>
              <a:t>whether </a:t>
            </a:r>
            <a:r>
              <a:rPr lang="en-US" sz="1800" dirty="0"/>
              <a:t>current path has OFFICE11 or OFFICE12 then copy and paste one of the following</a:t>
            </a:r>
            <a:r>
              <a:rPr lang="en-US" sz="1800" dirty="0" smtClean="0"/>
              <a:t>:</a:t>
            </a:r>
          </a:p>
          <a:p>
            <a:pPr>
              <a:buNone/>
            </a:pPr>
            <a:r>
              <a:rPr lang="en-US" sz="1800" dirty="0"/>
              <a:t>-</a:t>
            </a:r>
            <a:r>
              <a:rPr lang="en-US" sz="1800" dirty="0" smtClean="0"/>
              <a:t>"</a:t>
            </a:r>
            <a:r>
              <a:rPr lang="en-US" sz="1800" dirty="0"/>
              <a:t>C:\Program Files\Microsoft Office\OFFICE11\EXCEL.EXE" "%</a:t>
            </a:r>
            <a:r>
              <a:rPr lang="en-US" sz="1800" dirty="0" smtClean="0"/>
              <a:t>1“</a:t>
            </a:r>
          </a:p>
          <a:p>
            <a:pPr>
              <a:buNone/>
            </a:pPr>
            <a:r>
              <a:rPr lang="en-US" sz="1800" dirty="0"/>
              <a:t>-</a:t>
            </a:r>
            <a:r>
              <a:rPr lang="en-US" sz="1800" dirty="0" smtClean="0"/>
              <a:t>"</a:t>
            </a:r>
            <a:r>
              <a:rPr lang="en-US" sz="1800" dirty="0"/>
              <a:t>C:\Program Files\Microsoft Office\OFFICE12\EXCEL.EXE" "%</a:t>
            </a:r>
            <a:r>
              <a:rPr lang="en-US" sz="1800" dirty="0" smtClean="0"/>
              <a:t>1“</a:t>
            </a:r>
          </a:p>
          <a:p>
            <a:pPr>
              <a:buNone/>
            </a:pPr>
            <a:r>
              <a:rPr lang="en-US" sz="1800" dirty="0"/>
              <a:t>-</a:t>
            </a:r>
            <a:r>
              <a:rPr lang="en-US" sz="1800" dirty="0" smtClean="0"/>
              <a:t>Check </a:t>
            </a:r>
            <a:r>
              <a:rPr lang="en-US" sz="1800" dirty="0"/>
              <a:t>the box next to use DDE </a:t>
            </a:r>
          </a:p>
          <a:p>
            <a:pPr>
              <a:buNone/>
            </a:pPr>
            <a:r>
              <a:rPr lang="en-US" sz="1800" dirty="0" smtClean="0"/>
              <a:t>-Remove </a:t>
            </a:r>
            <a:r>
              <a:rPr lang="en-US" sz="1800" dirty="0"/>
              <a:t>anything that is in DDE Message box and DDE Application Not Running </a:t>
            </a:r>
            <a:r>
              <a:rPr lang="en-US" sz="1800" dirty="0" smtClean="0"/>
              <a:t>box.</a:t>
            </a:r>
          </a:p>
          <a:p>
            <a:pPr>
              <a:buNone/>
            </a:pPr>
            <a:r>
              <a:rPr lang="en-US" sz="1800" dirty="0"/>
              <a:t>-</a:t>
            </a:r>
            <a:r>
              <a:rPr lang="en-US" sz="1800" dirty="0" smtClean="0"/>
              <a:t>Make </a:t>
            </a:r>
            <a:r>
              <a:rPr lang="en-US" sz="1800" dirty="0"/>
              <a:t>sure the application box says: </a:t>
            </a:r>
            <a:r>
              <a:rPr lang="en-US" sz="1800" dirty="0" smtClean="0"/>
              <a:t>EXCEL</a:t>
            </a:r>
          </a:p>
          <a:p>
            <a:pPr>
              <a:buNone/>
            </a:pPr>
            <a:r>
              <a:rPr lang="en-US" sz="1800" dirty="0" smtClean="0"/>
              <a:t>-And </a:t>
            </a:r>
            <a:r>
              <a:rPr lang="en-US" sz="1800" dirty="0"/>
              <a:t>in the Topic box it says: System </a:t>
            </a:r>
          </a:p>
          <a:p>
            <a:endParaRPr lang="en-US" sz="1400" dirty="0"/>
          </a:p>
        </p:txBody>
      </p:sp>
      <p:pic>
        <p:nvPicPr>
          <p:cNvPr id="5" name="~PP3489.WAV">
            <a:hlinkClick r:id="" action="ppaction://media"/>
          </p:cNvPr>
          <p:cNvPicPr>
            <a:picLocks noRot="1" noChangeAspect="1"/>
          </p:cNvPicPr>
          <p:nvPr>
            <a:wavAudioFile r:embed="rId1" name="~PP3489.WAV"/>
          </p:nvPr>
        </p:nvPicPr>
        <p:blipFill>
          <a:blip r:embed="rId4" cstate="print"/>
          <a:stretch>
            <a:fillRect/>
          </a:stretch>
        </p:blipFill>
        <p:spPr>
          <a:xfrm>
            <a:off x="8702675" y="6416675"/>
            <a:ext cx="304800" cy="304800"/>
          </a:xfrm>
          <a:prstGeom prst="rect">
            <a:avLst/>
          </a:prstGeom>
        </p:spPr>
      </p:pic>
    </p:spTree>
  </p:cSld>
  <p:clrMapOvr>
    <a:masterClrMapping/>
  </p:clrMapOvr>
  <p:transition advTm="407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 </a:t>
            </a:r>
            <a:r>
              <a:rPr lang="en-US" b="1" dirty="0"/>
              <a:t>Steps Recorder</a:t>
            </a:r>
            <a:endParaRPr lang="en-US" dirty="0"/>
          </a:p>
        </p:txBody>
      </p:sp>
      <p:sp>
        <p:nvSpPr>
          <p:cNvPr id="3" name="Content Placeholder 2"/>
          <p:cNvSpPr>
            <a:spLocks noGrp="1"/>
          </p:cNvSpPr>
          <p:nvPr>
            <p:ph idx="1"/>
          </p:nvPr>
        </p:nvSpPr>
        <p:spPr>
          <a:ln>
            <a:solidFill>
              <a:srgbClr val="FFFF00"/>
            </a:solidFill>
          </a:ln>
        </p:spPr>
        <p:txBody>
          <a:bodyPr>
            <a:normAutofit fontScale="77500" lnSpcReduction="20000"/>
          </a:bodyPr>
          <a:lstStyle/>
          <a:p>
            <a:pPr>
              <a:buNone/>
            </a:pPr>
            <a:r>
              <a:rPr lang="en-US" dirty="0"/>
              <a:t>As the local PC guru you're probably very used to friends and family asking for help with </a:t>
            </a:r>
            <a:r>
              <a:rPr lang="en-US" dirty="0" smtClean="0"/>
              <a:t>their computer </a:t>
            </a:r>
            <a:r>
              <a:rPr lang="en-US" dirty="0"/>
              <a:t>problems, yet having no idea how to clearly describe what's going on</a:t>
            </a:r>
            <a:r>
              <a:rPr lang="en-US" dirty="0" smtClean="0"/>
              <a:t>.  You also want to be aware of this tool in the event YOU are the one needing help-- </a:t>
            </a:r>
            <a:r>
              <a:rPr lang="en-US" dirty="0"/>
              <a:t>Windows 7 </a:t>
            </a:r>
            <a:r>
              <a:rPr lang="en-US" dirty="0" smtClean="0"/>
              <a:t>includes </a:t>
            </a:r>
            <a:r>
              <a:rPr lang="en-US" dirty="0"/>
              <a:t>an excellent new solution in the Problem Steps Recorder.</a:t>
            </a:r>
          </a:p>
          <a:p>
            <a:pPr>
              <a:buNone/>
            </a:pPr>
            <a:r>
              <a:rPr lang="en-US" dirty="0"/>
              <a:t>When any app starts misbehaving under Windows 7 then all your friends need do is </a:t>
            </a:r>
            <a:r>
              <a:rPr lang="en-US" u="sng" dirty="0"/>
              <a:t>click Start</a:t>
            </a:r>
            <a:r>
              <a:rPr lang="en-US" dirty="0"/>
              <a:t>, </a:t>
            </a:r>
            <a:r>
              <a:rPr lang="en-US" u="sng" dirty="0"/>
              <a:t>type PSR </a:t>
            </a:r>
            <a:r>
              <a:rPr lang="en-US" dirty="0"/>
              <a:t>and </a:t>
            </a:r>
            <a:r>
              <a:rPr lang="en-US" u="sng" dirty="0"/>
              <a:t>press Enter,</a:t>
            </a:r>
            <a:r>
              <a:rPr lang="en-US" dirty="0"/>
              <a:t> then click Start Record. If they then work through whatever they're doing then the </a:t>
            </a:r>
            <a:r>
              <a:rPr lang="en-US" dirty="0">
                <a:solidFill>
                  <a:srgbClr val="FF0000"/>
                </a:solidFill>
              </a:rPr>
              <a:t>Problem Steps Recorder will record every click and </a:t>
            </a:r>
            <a:r>
              <a:rPr lang="en-US" dirty="0" smtClean="0">
                <a:solidFill>
                  <a:srgbClr val="FF0000"/>
                </a:solidFill>
              </a:rPr>
              <a:t>key press, </a:t>
            </a:r>
            <a:r>
              <a:rPr lang="en-US" dirty="0">
                <a:solidFill>
                  <a:srgbClr val="FF0000"/>
                </a:solidFill>
              </a:rPr>
              <a:t>take screen grabs, and package everything up into a single zipped MHTML file</a:t>
            </a:r>
            <a:r>
              <a:rPr lang="en-US" dirty="0"/>
              <a:t> when they're finished, ready for emailing to you. It's quick, easy and effective, and will save you hours of troubleshooting time.</a:t>
            </a:r>
          </a:p>
          <a:p>
            <a:endParaRPr lang="en-US" dirty="0"/>
          </a:p>
        </p:txBody>
      </p:sp>
      <p:pic>
        <p:nvPicPr>
          <p:cNvPr id="5" name="~PP3098.WAV">
            <a:hlinkClick r:id="" action="ppaction://media"/>
          </p:cNvPr>
          <p:cNvPicPr>
            <a:picLocks noRot="1" noChangeAspect="1"/>
          </p:cNvPicPr>
          <p:nvPr>
            <a:wavAudioFile r:embed="rId1" name="~PP3098.WAV"/>
          </p:nvPr>
        </p:nvPicPr>
        <p:blipFill>
          <a:blip r:embed="rId4" cstate="print"/>
          <a:stretch>
            <a:fillRect/>
          </a:stretch>
        </p:blipFill>
        <p:spPr>
          <a:xfrm>
            <a:off x="8702675" y="6416675"/>
            <a:ext cx="304800" cy="304800"/>
          </a:xfrm>
          <a:prstGeom prst="rect">
            <a:avLst/>
          </a:prstGeom>
        </p:spPr>
      </p:pic>
    </p:spTree>
  </p:cSld>
  <p:clrMapOvr>
    <a:masterClrMapping/>
  </p:clrMapOvr>
  <p:transition advTm="36379">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cstate="print"/>
          <a:srcRect/>
          <a:stretch>
            <a:fillRect/>
          </a:stretch>
        </p:blipFill>
        <p:spPr bwMode="auto">
          <a:xfrm>
            <a:off x="1752600" y="228600"/>
            <a:ext cx="4724400" cy="6448806"/>
          </a:xfrm>
          <a:prstGeom prst="rect">
            <a:avLst/>
          </a:prstGeom>
          <a:noFill/>
          <a:ln w="9525">
            <a:noFill/>
            <a:miter lim="800000"/>
            <a:headEnd/>
            <a:tailEnd/>
          </a:ln>
        </p:spPr>
      </p:pic>
      <p:pic>
        <p:nvPicPr>
          <p:cNvPr id="4" name="~PP3945.WAV">
            <a:hlinkClick r:id="" action="ppaction://media"/>
          </p:cNvPr>
          <p:cNvPicPr>
            <a:picLocks noRot="1" noChangeAspect="1"/>
          </p:cNvPicPr>
          <p:nvPr>
            <a:wavAudioFile r:embed="rId1" name="~PP3945.WAV"/>
          </p:nvPr>
        </p:nvPicPr>
        <p:blipFill>
          <a:blip r:embed="rId5" cstate="print"/>
          <a:stretch>
            <a:fillRect/>
          </a:stretch>
        </p:blipFill>
        <p:spPr>
          <a:xfrm>
            <a:off x="8702675" y="6416675"/>
            <a:ext cx="304800" cy="304800"/>
          </a:xfrm>
          <a:prstGeom prst="rect">
            <a:avLst/>
          </a:prstGeom>
        </p:spPr>
      </p:pic>
    </p:spTree>
  </p:cSld>
  <p:clrMapOvr>
    <a:masterClrMapping/>
  </p:clrMapOvr>
  <p:transition advTm="130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4" cstate="print"/>
          <a:srcRect/>
          <a:stretch>
            <a:fillRect/>
          </a:stretch>
        </p:blipFill>
        <p:spPr bwMode="auto">
          <a:xfrm>
            <a:off x="457200" y="457200"/>
            <a:ext cx="8050700" cy="9144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57200" y="2743200"/>
            <a:ext cx="7976681" cy="914400"/>
          </a:xfrm>
          <a:prstGeom prst="rect">
            <a:avLst/>
          </a:prstGeom>
          <a:noFill/>
          <a:ln w="9525">
            <a:noFill/>
            <a:miter lim="800000"/>
            <a:headEnd/>
            <a:tailEnd/>
          </a:ln>
        </p:spPr>
      </p:pic>
      <p:sp>
        <p:nvSpPr>
          <p:cNvPr id="7" name="Rectangle 6"/>
          <p:cNvSpPr/>
          <p:nvPr/>
        </p:nvSpPr>
        <p:spPr>
          <a:xfrm>
            <a:off x="457200" y="1524000"/>
            <a:ext cx="6400800" cy="461665"/>
          </a:xfrm>
          <a:prstGeom prst="rect">
            <a:avLst/>
          </a:prstGeom>
        </p:spPr>
        <p:txBody>
          <a:bodyPr wrap="square">
            <a:spAutoFit/>
          </a:bodyPr>
          <a:lstStyle/>
          <a:p>
            <a:r>
              <a:rPr lang="en-US" sz="2400" dirty="0" smtClean="0"/>
              <a:t>Click the </a:t>
            </a:r>
            <a:r>
              <a:rPr lang="en-US" sz="2400" b="1" dirty="0" smtClean="0"/>
              <a:t>Start Record</a:t>
            </a:r>
            <a:r>
              <a:rPr lang="en-US" sz="2400" dirty="0" smtClean="0"/>
              <a:t> button to begin recording</a:t>
            </a:r>
            <a:r>
              <a:rPr lang="en-US" dirty="0" smtClean="0"/>
              <a:t>.  </a:t>
            </a:r>
          </a:p>
        </p:txBody>
      </p:sp>
      <p:sp>
        <p:nvSpPr>
          <p:cNvPr id="8" name="Rectangle 7"/>
          <p:cNvSpPr/>
          <p:nvPr/>
        </p:nvSpPr>
        <p:spPr>
          <a:xfrm>
            <a:off x="533400" y="3810000"/>
            <a:ext cx="6324600" cy="830997"/>
          </a:xfrm>
          <a:prstGeom prst="rect">
            <a:avLst/>
          </a:prstGeom>
        </p:spPr>
        <p:txBody>
          <a:bodyPr wrap="square">
            <a:spAutoFit/>
          </a:bodyPr>
          <a:lstStyle/>
          <a:p>
            <a:r>
              <a:rPr lang="en-US" sz="2400" b="1" dirty="0" smtClean="0"/>
              <a:t>Pause</a:t>
            </a:r>
            <a:r>
              <a:rPr lang="en-US" sz="2400" dirty="0" smtClean="0"/>
              <a:t>  if necessary or click </a:t>
            </a:r>
            <a:r>
              <a:rPr lang="en-US" sz="2400" b="1" dirty="0" smtClean="0"/>
              <a:t>Stop record</a:t>
            </a:r>
            <a:r>
              <a:rPr lang="en-US" sz="2400" dirty="0" smtClean="0"/>
              <a:t> when you have captured all the problem steps.</a:t>
            </a:r>
          </a:p>
        </p:txBody>
      </p:sp>
      <p:pic>
        <p:nvPicPr>
          <p:cNvPr id="9" name="~PP3645.WAV">
            <a:hlinkClick r:id="" action="ppaction://media"/>
          </p:cNvPr>
          <p:cNvPicPr>
            <a:picLocks noRot="1" noChangeAspect="1"/>
          </p:cNvPicPr>
          <p:nvPr>
            <a:wavAudioFile r:embed="rId1" name="~PP3645.WAV"/>
          </p:nvPr>
        </p:nvPicPr>
        <p:blipFill>
          <a:blip r:embed="rId6" cstate="print"/>
          <a:stretch>
            <a:fillRect/>
          </a:stretch>
        </p:blipFill>
        <p:spPr>
          <a:xfrm>
            <a:off x="8702675" y="6416675"/>
            <a:ext cx="304800" cy="304800"/>
          </a:xfrm>
          <a:prstGeom prst="rect">
            <a:avLst/>
          </a:prstGeom>
        </p:spPr>
      </p:pic>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Discussion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Quick Launch</a:t>
            </a:r>
          </a:p>
          <a:p>
            <a:r>
              <a:rPr lang="en-US" sz="3000" dirty="0" smtClean="0"/>
              <a:t>Misc--R</a:t>
            </a:r>
            <a:r>
              <a:rPr lang="en-US" dirty="0" smtClean="0"/>
              <a:t>earrange </a:t>
            </a:r>
            <a:r>
              <a:rPr lang="en-US" dirty="0"/>
              <a:t>System Tray </a:t>
            </a:r>
            <a:r>
              <a:rPr lang="en-US" dirty="0" smtClean="0"/>
              <a:t>Icons, Create Keyboard Shortcuts for Programs, Customize </a:t>
            </a:r>
            <a:r>
              <a:rPr lang="en-US" dirty="0"/>
              <a:t>the Power </a:t>
            </a:r>
            <a:r>
              <a:rPr lang="en-US" dirty="0" smtClean="0"/>
              <a:t>Button, How </a:t>
            </a:r>
            <a:r>
              <a:rPr lang="en-US" dirty="0"/>
              <a:t>to Show AM / PM Symbols in System Tray Clock in Windows </a:t>
            </a:r>
            <a:r>
              <a:rPr lang="en-US" dirty="0" smtClean="0"/>
              <a:t>7</a:t>
            </a:r>
          </a:p>
          <a:p>
            <a:r>
              <a:rPr lang="en-US" dirty="0" smtClean="0"/>
              <a:t>How </a:t>
            </a:r>
            <a:r>
              <a:rPr lang="en-US" dirty="0"/>
              <a:t>to Enable More Simultaneous Downloads in IE </a:t>
            </a:r>
            <a:r>
              <a:rPr lang="en-US" dirty="0" smtClean="0"/>
              <a:t>8 (default is 2, I want 8 so it’s more like FireFox)</a:t>
            </a:r>
          </a:p>
          <a:p>
            <a:r>
              <a:rPr lang="en-US" dirty="0" smtClean="0"/>
              <a:t>Resize </a:t>
            </a:r>
            <a:r>
              <a:rPr lang="en-US" dirty="0"/>
              <a:t>the </a:t>
            </a:r>
            <a:r>
              <a:rPr lang="en-US" dirty="0" smtClean="0"/>
              <a:t>taskbar</a:t>
            </a:r>
          </a:p>
          <a:p>
            <a:r>
              <a:rPr lang="en-US" dirty="0" smtClean="0"/>
              <a:t>Productivity- </a:t>
            </a:r>
            <a:r>
              <a:rPr lang="en-US" dirty="0"/>
              <a:t>Open </a:t>
            </a:r>
            <a:r>
              <a:rPr lang="en-US" dirty="0" smtClean="0"/>
              <a:t>Excel </a:t>
            </a:r>
            <a:r>
              <a:rPr lang="en-US" dirty="0"/>
              <a:t>2007 in </a:t>
            </a:r>
            <a:r>
              <a:rPr lang="en-US" dirty="0" smtClean="0"/>
              <a:t>separate window</a:t>
            </a:r>
          </a:p>
          <a:p>
            <a:r>
              <a:rPr lang="en-US" b="1" dirty="0" smtClean="0">
                <a:solidFill>
                  <a:srgbClr val="FF0000"/>
                </a:solidFill>
              </a:rPr>
              <a:t>Problem </a:t>
            </a:r>
            <a:r>
              <a:rPr lang="en-US" b="1" dirty="0">
                <a:solidFill>
                  <a:srgbClr val="FF0000"/>
                </a:solidFill>
              </a:rPr>
              <a:t>Steps </a:t>
            </a:r>
            <a:r>
              <a:rPr lang="en-US" b="1" dirty="0" smtClean="0">
                <a:solidFill>
                  <a:srgbClr val="FF0000"/>
                </a:solidFill>
              </a:rPr>
              <a:t>Recorder</a:t>
            </a:r>
            <a:endParaRPr lang="en-US" dirty="0" smtClean="0"/>
          </a:p>
          <a:p>
            <a:r>
              <a:rPr lang="en-US" dirty="0" smtClean="0"/>
              <a:t>Hotkeys</a:t>
            </a:r>
            <a:endParaRPr lang="en-US" dirty="0"/>
          </a:p>
        </p:txBody>
      </p:sp>
      <p:pic>
        <p:nvPicPr>
          <p:cNvPr id="5" name="~PP1198.WAV">
            <a:hlinkClick r:id="" action="ppaction://media"/>
          </p:cNvPr>
          <p:cNvPicPr>
            <a:picLocks noRot="1" noChangeAspect="1"/>
          </p:cNvPicPr>
          <p:nvPr>
            <a:wavAudioFile r:embed="rId1" name="~PP1198.WAV"/>
          </p:nvPr>
        </p:nvPicPr>
        <p:blipFill>
          <a:blip r:embed="rId4" cstate="print"/>
          <a:stretch>
            <a:fillRect/>
          </a:stretch>
        </p:blipFill>
        <p:spPr>
          <a:xfrm>
            <a:off x="8702675" y="6416675"/>
            <a:ext cx="304800" cy="304800"/>
          </a:xfrm>
          <a:prstGeom prst="rect">
            <a:avLst/>
          </a:prstGeom>
        </p:spPr>
      </p:pic>
    </p:spTree>
  </p:cSld>
  <p:clrMapOvr>
    <a:masterClrMapping/>
  </p:clrMapOvr>
  <p:transition advTm="951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1524000"/>
          </a:xfrm>
        </p:spPr>
        <p:txBody>
          <a:bodyPr/>
          <a:lstStyle/>
          <a:p>
            <a:pPr>
              <a:buNone/>
            </a:pPr>
            <a:r>
              <a:rPr lang="en-US" dirty="0" smtClean="0"/>
              <a:t>Save the MHTML file to later send to your “</a:t>
            </a:r>
            <a:r>
              <a:rPr lang="en-US" b="1" i="1" dirty="0" smtClean="0"/>
              <a:t>PC Fixer person</a:t>
            </a:r>
            <a:r>
              <a:rPr lang="en-US" dirty="0" smtClean="0"/>
              <a:t>”.</a:t>
            </a:r>
          </a:p>
          <a:p>
            <a:endParaRPr lang="en-US" dirty="0" smtClean="0"/>
          </a:p>
          <a:p>
            <a:endParaRPr lang="en-US" dirty="0"/>
          </a:p>
        </p:txBody>
      </p:sp>
      <p:pic>
        <p:nvPicPr>
          <p:cNvPr id="3076" name="Picture 4"/>
          <p:cNvPicPr>
            <a:picLocks noChangeAspect="1" noChangeArrowheads="1"/>
          </p:cNvPicPr>
          <p:nvPr/>
        </p:nvPicPr>
        <p:blipFill>
          <a:blip r:embed="rId4" cstate="print"/>
          <a:srcRect/>
          <a:stretch>
            <a:fillRect/>
          </a:stretch>
        </p:blipFill>
        <p:spPr bwMode="auto">
          <a:xfrm>
            <a:off x="762000" y="1447800"/>
            <a:ext cx="7086600" cy="5242460"/>
          </a:xfrm>
          <a:prstGeom prst="rect">
            <a:avLst/>
          </a:prstGeom>
          <a:noFill/>
          <a:ln w="9525">
            <a:noFill/>
            <a:miter lim="800000"/>
            <a:headEnd/>
            <a:tailEnd/>
          </a:ln>
        </p:spPr>
      </p:pic>
      <p:pic>
        <p:nvPicPr>
          <p:cNvPr id="5" name="~PP2199.WAV">
            <a:hlinkClick r:id="" action="ppaction://media"/>
          </p:cNvPr>
          <p:cNvPicPr>
            <a:picLocks noRot="1" noChangeAspect="1"/>
          </p:cNvPicPr>
          <p:nvPr>
            <a:wavAudioFile r:embed="rId1" name="~PP2199.WAV"/>
          </p:nvPr>
        </p:nvPicPr>
        <p:blipFill>
          <a:blip r:embed="rId5" cstate="print"/>
          <a:stretch>
            <a:fillRect/>
          </a:stretch>
        </p:blipFill>
        <p:spPr>
          <a:xfrm>
            <a:off x="8702675" y="6416675"/>
            <a:ext cx="304800" cy="304800"/>
          </a:xfrm>
          <a:prstGeom prst="rect">
            <a:avLst/>
          </a:prstGeom>
        </p:spPr>
      </p:pic>
    </p:spTree>
  </p:cSld>
  <p:clrMapOvr>
    <a:masterClrMapping/>
  </p:clrMapOvr>
  <p:transition advTm="10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1600199"/>
          </a:xfrm>
        </p:spPr>
        <p:txBody>
          <a:bodyPr/>
          <a:lstStyle/>
          <a:p>
            <a:r>
              <a:rPr lang="en-US" dirty="0" smtClean="0"/>
              <a:t>The ZIP file is ready to be sent to your “GURU”.</a:t>
            </a:r>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457199" y="4343400"/>
            <a:ext cx="8404529" cy="1600200"/>
          </a:xfrm>
          <a:prstGeom prst="rect">
            <a:avLst/>
          </a:prstGeom>
          <a:noFill/>
          <a:ln w="9525">
            <a:noFill/>
            <a:miter lim="800000"/>
            <a:headEnd/>
            <a:tailEnd/>
          </a:ln>
        </p:spPr>
      </p:pic>
      <p:pic>
        <p:nvPicPr>
          <p:cNvPr id="5" name="~PP909.WAV">
            <a:hlinkClick r:id="" action="ppaction://media"/>
          </p:cNvPr>
          <p:cNvPicPr>
            <a:picLocks noRot="1" noChangeAspect="1"/>
          </p:cNvPicPr>
          <p:nvPr>
            <a:wavAudioFile r:embed="rId1" name="~PP909.WAV"/>
          </p:nvPr>
        </p:nvPicPr>
        <p:blipFill>
          <a:blip r:embed="rId5" cstate="print"/>
          <a:stretch>
            <a:fillRect/>
          </a:stretch>
        </p:blipFill>
        <p:spPr>
          <a:xfrm>
            <a:off x="8702675" y="6416675"/>
            <a:ext cx="304800" cy="304800"/>
          </a:xfrm>
          <a:prstGeom prst="rect">
            <a:avLst/>
          </a:prstGeom>
        </p:spPr>
      </p:pic>
    </p:spTree>
  </p:cSld>
  <p:clrMapOvr>
    <a:masterClrMapping/>
  </p:clrMapOvr>
  <p:transition advTm="108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19800"/>
          </a:xfrm>
        </p:spPr>
        <p:txBody>
          <a:bodyPr>
            <a:noAutofit/>
          </a:bodyPr>
          <a:lstStyle/>
          <a:p>
            <a:pPr>
              <a:buNone/>
            </a:pPr>
            <a:r>
              <a:rPr lang="en-US" sz="3600" dirty="0" smtClean="0"/>
              <a:t>The PSR file looks like </a:t>
            </a:r>
            <a:r>
              <a:rPr lang="en-US" sz="6600" dirty="0" smtClean="0">
                <a:solidFill>
                  <a:srgbClr val="0070C0"/>
                </a:solidFill>
                <a:hlinkClick r:id="rId4" action="ppaction://hlinkfile"/>
              </a:rPr>
              <a:t>this</a:t>
            </a:r>
            <a:r>
              <a:rPr lang="en-US" sz="3600" dirty="0" smtClean="0"/>
              <a:t>.</a:t>
            </a:r>
          </a:p>
          <a:p>
            <a:pPr>
              <a:buNone/>
            </a:pPr>
            <a:endParaRPr lang="en-US" sz="3600" dirty="0"/>
          </a:p>
          <a:p>
            <a:pPr>
              <a:buNone/>
            </a:pPr>
            <a:r>
              <a:rPr lang="en-US" sz="3600" dirty="0" smtClean="0"/>
              <a:t>You may have noticed what looks like one really WIDE monitor image; it’s actually 3 monitors in the image being displayed; that’s because I have my </a:t>
            </a:r>
            <a:r>
              <a:rPr lang="en-US" sz="3600" u="sng" dirty="0" smtClean="0"/>
              <a:t>15” laptop monitor</a:t>
            </a:r>
            <a:r>
              <a:rPr lang="en-US" sz="3600" dirty="0" smtClean="0"/>
              <a:t>, a </a:t>
            </a:r>
            <a:r>
              <a:rPr lang="en-US" sz="3600" u="sng" dirty="0" smtClean="0"/>
              <a:t>24” Dell monitor</a:t>
            </a:r>
            <a:r>
              <a:rPr lang="en-US" sz="3600" dirty="0" smtClean="0"/>
              <a:t>, and a </a:t>
            </a:r>
            <a:r>
              <a:rPr lang="en-US" sz="3600" u="sng" dirty="0" smtClean="0"/>
              <a:t>17” Acer monitor</a:t>
            </a:r>
            <a:r>
              <a:rPr lang="en-US" sz="3600" dirty="0" smtClean="0"/>
              <a:t> attached to my LAPTOP PC.</a:t>
            </a:r>
            <a:endParaRPr lang="en-US" sz="3600" dirty="0"/>
          </a:p>
        </p:txBody>
      </p:sp>
      <p:pic>
        <p:nvPicPr>
          <p:cNvPr id="5" name="~PP2792.WAV">
            <a:hlinkClick r:id="" action="ppaction://media"/>
          </p:cNvPr>
          <p:cNvPicPr>
            <a:picLocks noRot="1" noChangeAspect="1"/>
          </p:cNvPicPr>
          <p:nvPr>
            <a:wavAudioFile r:embed="rId1" name="~PP2792.WAV"/>
          </p:nvPr>
        </p:nvPicPr>
        <p:blipFill>
          <a:blip r:embed="rId5" cstate="print"/>
          <a:stretch>
            <a:fillRect/>
          </a:stretch>
        </p:blipFill>
        <p:spPr>
          <a:xfrm>
            <a:off x="8702675" y="6416675"/>
            <a:ext cx="304800" cy="304800"/>
          </a:xfrm>
          <a:prstGeom prst="rect">
            <a:avLst/>
          </a:prstGeom>
        </p:spPr>
      </p:pic>
    </p:spTree>
  </p:cSld>
  <p:clrMapOvr>
    <a:masterClrMapping/>
  </p:clrMapOvr>
  <p:transition advTm="55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neowin.net/images/uploaded/98_cheatsheat.png"/>
          <p:cNvPicPr>
            <a:picLocks noGrp="1"/>
          </p:cNvPicPr>
          <p:nvPr>
            <p:ph idx="1"/>
          </p:nvPr>
        </p:nvPicPr>
        <p:blipFill>
          <a:blip r:embed="rId4" cstate="print"/>
          <a:srcRect/>
          <a:stretch>
            <a:fillRect/>
          </a:stretch>
        </p:blipFill>
        <p:spPr bwMode="auto">
          <a:xfrm>
            <a:off x="2286000" y="0"/>
            <a:ext cx="4952999" cy="6858000"/>
          </a:xfrm>
          <a:prstGeom prst="rect">
            <a:avLst/>
          </a:prstGeom>
          <a:noFill/>
          <a:ln w="9525">
            <a:noFill/>
            <a:miter lim="800000"/>
            <a:headEnd/>
            <a:tailEnd/>
          </a:ln>
        </p:spPr>
      </p:pic>
      <p:pic>
        <p:nvPicPr>
          <p:cNvPr id="5" name="~PP2101.WAV">
            <a:hlinkClick r:id="" action="ppaction://media"/>
          </p:cNvPr>
          <p:cNvPicPr>
            <a:picLocks noRot="1" noChangeAspect="1"/>
          </p:cNvPicPr>
          <p:nvPr>
            <a:wavAudioFile r:embed="rId1" name="~PP2101.WAV"/>
          </p:nvPr>
        </p:nvPicPr>
        <p:blipFill>
          <a:blip r:embed="rId5" cstate="print"/>
          <a:stretch>
            <a:fillRect/>
          </a:stretch>
        </p:blipFill>
        <p:spPr>
          <a:xfrm>
            <a:off x="8702675" y="6416675"/>
            <a:ext cx="304800" cy="304800"/>
          </a:xfrm>
          <a:prstGeom prst="rect">
            <a:avLst/>
          </a:prstGeom>
        </p:spPr>
      </p:pic>
    </p:spTree>
  </p:cSld>
  <p:clrMapOvr>
    <a:masterClrMapping/>
  </p:clrMapOvr>
  <p:transition advTm="15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Enable the Quick Launch bar in Windows 7</a:t>
            </a:r>
          </a:p>
        </p:txBody>
      </p:sp>
      <p:sp>
        <p:nvSpPr>
          <p:cNvPr id="3" name="Content Placeholder 2"/>
          <p:cNvSpPr>
            <a:spLocks noGrp="1"/>
          </p:cNvSpPr>
          <p:nvPr>
            <p:ph idx="1"/>
          </p:nvPr>
        </p:nvSpPr>
        <p:spPr/>
        <p:txBody>
          <a:bodyPr/>
          <a:lstStyle/>
          <a:p>
            <a:pPr>
              <a:buNone/>
            </a:pPr>
            <a:r>
              <a:rPr lang="en-US" b="1" dirty="0" smtClean="0"/>
              <a:t>    By </a:t>
            </a:r>
            <a:r>
              <a:rPr lang="en-US" b="1" dirty="0"/>
              <a:t>default, the Quick Launch bar is not available in Windows 7. To open programs quickly, you can drag the program icons to the taskbar. </a:t>
            </a:r>
            <a:br>
              <a:rPr lang="en-US" b="1" dirty="0"/>
            </a:br>
            <a:r>
              <a:rPr lang="en-US" b="1" dirty="0"/>
              <a:t/>
            </a:r>
            <a:br>
              <a:rPr lang="en-US" b="1" dirty="0"/>
            </a:br>
            <a:r>
              <a:rPr lang="en-US" b="1" dirty="0"/>
              <a:t>However, you can follow the steps in this article to restore the Quick Launch bar and the Show Desktop button as it was in Microsoft Windows Vista and Windows XP.</a:t>
            </a:r>
          </a:p>
          <a:p>
            <a:endParaRPr lang="en-US" dirty="0"/>
          </a:p>
        </p:txBody>
      </p:sp>
      <p:pic>
        <p:nvPicPr>
          <p:cNvPr id="5" name="~PP1783.WAV">
            <a:hlinkClick r:id="" action="ppaction://media"/>
          </p:cNvPr>
          <p:cNvPicPr>
            <a:picLocks noRot="1" noChangeAspect="1"/>
          </p:cNvPicPr>
          <p:nvPr>
            <a:wavAudioFile r:embed="rId1" name="~PP1783.WAV"/>
          </p:nvPr>
        </p:nvPicPr>
        <p:blipFill>
          <a:blip r:embed="rId4" cstate="print"/>
          <a:stretch>
            <a:fillRect/>
          </a:stretch>
        </p:blipFill>
        <p:spPr>
          <a:xfrm>
            <a:off x="8702675" y="6416675"/>
            <a:ext cx="304800" cy="304800"/>
          </a:xfrm>
          <a:prstGeom prst="rect">
            <a:avLst/>
          </a:prstGeom>
        </p:spPr>
      </p:pic>
    </p:spTree>
  </p:cSld>
  <p:clrMapOvr>
    <a:masterClrMapping/>
  </p:clrMapOvr>
  <p:transition advTm="332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STEPS TO ADD THE QUICK LAUNCH BAR</a:t>
            </a:r>
            <a:endParaRPr lang="en-US" dirty="0"/>
          </a:p>
        </p:txBody>
      </p:sp>
      <p:sp>
        <p:nvSpPr>
          <p:cNvPr id="3" name="Content Placeholder 2"/>
          <p:cNvSpPr>
            <a:spLocks noGrp="1"/>
          </p:cNvSpPr>
          <p:nvPr>
            <p:ph idx="1"/>
          </p:nvPr>
        </p:nvSpPr>
        <p:spPr/>
        <p:txBody>
          <a:bodyPr/>
          <a:lstStyle/>
          <a:p>
            <a:pPr>
              <a:buNone/>
            </a:pPr>
            <a:r>
              <a:rPr lang="en-US" b="1" dirty="0" smtClean="0"/>
              <a:t>1</a:t>
            </a:r>
            <a:r>
              <a:rPr lang="en-US" b="1" dirty="0"/>
              <a:t>. Right-click an empty area of the taskbar, point to Toolbars, and then click New toolbar.</a:t>
            </a:r>
          </a:p>
          <a:p>
            <a:pPr>
              <a:buNone/>
            </a:pPr>
            <a:r>
              <a:rPr lang="en-US" dirty="0"/>
              <a:t> </a:t>
            </a:r>
          </a:p>
          <a:p>
            <a:endParaRPr lang="en-US" dirty="0"/>
          </a:p>
        </p:txBody>
      </p:sp>
      <p:pic>
        <p:nvPicPr>
          <p:cNvPr id="4" name="Picture 3" descr="Graphic 1"/>
          <p:cNvPicPr/>
          <p:nvPr/>
        </p:nvPicPr>
        <p:blipFill>
          <a:blip r:embed="rId4" cstate="print"/>
          <a:srcRect/>
          <a:stretch>
            <a:fillRect/>
          </a:stretch>
        </p:blipFill>
        <p:spPr bwMode="auto">
          <a:xfrm>
            <a:off x="685800" y="3429000"/>
            <a:ext cx="7924800" cy="3276600"/>
          </a:xfrm>
          <a:prstGeom prst="rect">
            <a:avLst/>
          </a:prstGeom>
          <a:noFill/>
          <a:ln w="9525">
            <a:noFill/>
            <a:miter lim="800000"/>
            <a:headEnd/>
            <a:tailEnd/>
          </a:ln>
        </p:spPr>
      </p:pic>
      <p:pic>
        <p:nvPicPr>
          <p:cNvPr id="7" name="~PP3389.WAV">
            <a:hlinkClick r:id="" action="ppaction://media"/>
          </p:cNvPr>
          <p:cNvPicPr>
            <a:picLocks noRot="1" noChangeAspect="1"/>
          </p:cNvPicPr>
          <p:nvPr>
            <a:wavAudioFile r:embed="rId1" name="~PP3389.WAV"/>
          </p:nvPr>
        </p:nvPicPr>
        <p:blipFill>
          <a:blip r:embed="rId5" cstate="print"/>
          <a:stretch>
            <a:fillRect/>
          </a:stretch>
        </p:blipFill>
        <p:spPr>
          <a:xfrm>
            <a:off x="8702675" y="6416675"/>
            <a:ext cx="304800" cy="304800"/>
          </a:xfrm>
          <a:prstGeom prst="rect">
            <a:avLst/>
          </a:prstGeom>
        </p:spPr>
      </p:pic>
    </p:spTree>
  </p:cSld>
  <p:clrMapOvr>
    <a:masterClrMapping/>
  </p:clrMapOvr>
  <p:transition advTm="130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buNone/>
            </a:pPr>
            <a:r>
              <a:rPr lang="en-US" b="1" dirty="0"/>
              <a:t>2. </a:t>
            </a:r>
            <a:r>
              <a:rPr lang="en-US" dirty="0"/>
              <a:t>In the dialog box, copy and then paste the following folder name to the Folder box, and then click </a:t>
            </a:r>
            <a:r>
              <a:rPr lang="en-US" b="1" dirty="0"/>
              <a:t>Select Folder</a:t>
            </a:r>
            <a:r>
              <a:rPr lang="en-US" dirty="0"/>
              <a:t>: </a:t>
            </a:r>
          </a:p>
          <a:p>
            <a:pPr>
              <a:buNone/>
            </a:pPr>
            <a:r>
              <a:rPr lang="en-US" sz="1800" b="1" u="sng" dirty="0">
                <a:solidFill>
                  <a:srgbClr val="FF0000"/>
                </a:solidFill>
              </a:rPr>
              <a:t>%userprofile%\AppData\Roaming\Microsoft\Internet Explorer\Quick </a:t>
            </a:r>
            <a:r>
              <a:rPr lang="en-US" sz="1800" b="1" u="sng" dirty="0" smtClean="0">
                <a:solidFill>
                  <a:srgbClr val="FF0000"/>
                </a:solidFill>
              </a:rPr>
              <a:t>Launch</a:t>
            </a:r>
            <a:endParaRPr lang="en-US" sz="1800" dirty="0">
              <a:solidFill>
                <a:srgbClr val="FF0000"/>
              </a:solidFill>
            </a:endParaRPr>
          </a:p>
        </p:txBody>
      </p:sp>
      <p:pic>
        <p:nvPicPr>
          <p:cNvPr id="4" name="Picture 3" descr="Graphic 2"/>
          <p:cNvPicPr/>
          <p:nvPr/>
        </p:nvPicPr>
        <p:blipFill>
          <a:blip r:embed="rId5" cstate="print"/>
          <a:srcRect/>
          <a:stretch>
            <a:fillRect/>
          </a:stretch>
        </p:blipFill>
        <p:spPr bwMode="auto">
          <a:xfrm>
            <a:off x="609600" y="2286000"/>
            <a:ext cx="7848600" cy="4114800"/>
          </a:xfrm>
          <a:prstGeom prst="rect">
            <a:avLst/>
          </a:prstGeom>
          <a:noFill/>
          <a:ln w="9525">
            <a:noFill/>
            <a:miter lim="800000"/>
            <a:headEnd/>
            <a:tailEnd/>
          </a:ln>
        </p:spPr>
      </p:pic>
      <p:pic>
        <p:nvPicPr>
          <p:cNvPr id="6" name="~PP3766.WAV">
            <a:hlinkClick r:id="" action="ppaction://media"/>
          </p:cNvPr>
          <p:cNvPicPr>
            <a:picLocks noRot="1" noChangeAspect="1"/>
          </p:cNvPicPr>
          <p:nvPr>
            <a:wavAudioFile r:embed="rId2" name="~PP3766.WAV"/>
          </p:nvPr>
        </p:nvPicPr>
        <p:blipFill>
          <a:blip r:embed="rId6" cstate="print"/>
          <a:stretch>
            <a:fillRect/>
          </a:stretch>
        </p:blipFill>
        <p:spPr>
          <a:xfrm>
            <a:off x="8702675" y="6416675"/>
            <a:ext cx="304800" cy="304800"/>
          </a:xfrm>
          <a:prstGeom prst="rect">
            <a:avLst/>
          </a:prstGeom>
        </p:spPr>
      </p:pic>
    </p:spTree>
    <p:custDataLst>
      <p:tags r:id="rId1"/>
    </p:custDataLst>
  </p:cSld>
  <p:clrMapOvr>
    <a:masterClrMapping/>
  </p:clrMapOvr>
  <p:transition advTm="2075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3" presetClass="emph" presetSubtype="0" fill="remove" nodeType="clickEffect">
                                  <p:stCondLst>
                                    <p:cond delay="0"/>
                                  </p:stCondLst>
                                  <p:childTnLst>
                                    <p:animClr clrSpc="rgb">
                                      <p:cBhvr override="childStyle">
                                        <p:cTn id="10" dur="1500" accel="50000" autoRev="1" fill="hold" tmFilter="0, 0; .33333, 1; 1, 1">
                                          <p:stCondLst>
                                            <p:cond delay="0"/>
                                          </p:stCondLst>
                                        </p:cTn>
                                        <p:tgtEl>
                                          <p:spTgt spid="3">
                                            <p:txEl>
                                              <p:pRg st="1" end="1"/>
                                            </p:txEl>
                                          </p:spTgt>
                                        </p:tgtEl>
                                        <p:attrNameLst>
                                          <p:attrName>style.color</p:attrName>
                                        </p:attrNameLst>
                                      </p:cBhvr>
                                      <p:to>
                                        <a:schemeClr val="accent2"/>
                                      </p:to>
                                    </p:animClr>
                                    <p:animClr clrSpc="rgb">
                                      <p:cBhvr>
                                        <p:cTn id="11" dur="1500" accel="50000" autoRev="1" fill="hold" tmFilter="0, 0; .33333, 1; 1, 1">
                                          <p:stCondLst>
                                            <p:cond delay="0"/>
                                          </p:stCondLst>
                                        </p:cTn>
                                        <p:tgtEl>
                                          <p:spTgt spid="3">
                                            <p:txEl>
                                              <p:pRg st="1" end="1"/>
                                            </p:txEl>
                                          </p:spTgt>
                                        </p:tgtEl>
                                        <p:attrNameLst>
                                          <p:attrName>fillcolor</p:attrName>
                                        </p:attrNameLst>
                                      </p:cBhvr>
                                      <p:to>
                                        <a:schemeClr val="accent2"/>
                                      </p:to>
                                    </p:animClr>
                                    <p:set>
                                      <p:cBhvr>
                                        <p:cTn id="12" dur="3000" fill="hold"/>
                                        <p:tgtEl>
                                          <p:spTgt spid="3">
                                            <p:txEl>
                                              <p:pRg st="1" end="1"/>
                                            </p:txEl>
                                          </p:spTgt>
                                        </p:tgtEl>
                                        <p:attrNameLst>
                                          <p:attrName>fill.type</p:attrName>
                                        </p:attrNameLst>
                                      </p:cBhvr>
                                      <p:to>
                                        <p:strVal val="solid"/>
                                      </p:to>
                                    </p:set>
                                    <p:set>
                                      <p:cBhvr>
                                        <p:cTn id="13" dur="3000" fill="hold"/>
                                        <p:tgtEl>
                                          <p:spTgt spid="3">
                                            <p:txEl>
                                              <p:pRg st="1" end="1"/>
                                            </p:txEl>
                                          </p:spTgt>
                                        </p:tgtEl>
                                        <p:attrNameLst>
                                          <p:attrName>fill.on</p:attrName>
                                        </p:attrNameLst>
                                      </p:cBhvr>
                                      <p:to>
                                        <p:strVal val="true"/>
                                      </p:to>
                                    </p:set>
                                    <p:animScale>
                                      <p:cBhvr>
                                        <p:cTn id="14" dur="1500" accel="50000" autoRev="1" fill="hold" tmFilter="0, 0; .33333, 1; 1, 1">
                                          <p:stCondLst>
                                            <p:cond delay="0"/>
                                          </p:stCondLst>
                                        </p:cTn>
                                        <p:tgtEl>
                                          <p:spTgt spid="3">
                                            <p:txEl>
                                              <p:pRg st="1" end="1"/>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a:t>3. </a:t>
            </a:r>
            <a:r>
              <a:rPr lang="en-US" sz="2400" dirty="0"/>
              <a:t>Now you see the Quick Launch bar with the text on the </a:t>
            </a:r>
            <a:r>
              <a:rPr lang="en-US" sz="2400" dirty="0" smtClean="0"/>
              <a:t>right side </a:t>
            </a:r>
            <a:r>
              <a:rPr lang="en-US" sz="2400" dirty="0"/>
              <a:t>of the task bar. </a:t>
            </a:r>
          </a:p>
          <a:p>
            <a:endParaRPr lang="en-US" dirty="0"/>
          </a:p>
        </p:txBody>
      </p:sp>
      <p:pic>
        <p:nvPicPr>
          <p:cNvPr id="5" name="Picture 4" descr="http://s2.hubimg.com/u/1248881_f520.jpg"/>
          <p:cNvPicPr/>
          <p:nvPr/>
        </p:nvPicPr>
        <p:blipFill>
          <a:blip r:embed="rId4" cstate="print"/>
          <a:srcRect/>
          <a:stretch>
            <a:fillRect/>
          </a:stretch>
        </p:blipFill>
        <p:spPr bwMode="auto">
          <a:xfrm>
            <a:off x="914400" y="1676400"/>
            <a:ext cx="7467600" cy="3429000"/>
          </a:xfrm>
          <a:prstGeom prst="rect">
            <a:avLst/>
          </a:prstGeom>
          <a:noFill/>
          <a:ln w="9525">
            <a:noFill/>
            <a:miter lim="800000"/>
            <a:headEnd/>
            <a:tailEnd/>
          </a:ln>
        </p:spPr>
      </p:pic>
      <p:pic>
        <p:nvPicPr>
          <p:cNvPr id="7" name="~PP1750.WAV">
            <a:hlinkClick r:id="" action="ppaction://media"/>
          </p:cNvPr>
          <p:cNvPicPr>
            <a:picLocks noRot="1" noChangeAspect="1"/>
          </p:cNvPicPr>
          <p:nvPr>
            <a:wavAudioFile r:embed="rId1" name="~PP1750.WAV"/>
          </p:nvPr>
        </p:nvPicPr>
        <p:blipFill>
          <a:blip r:embed="rId5" cstate="print"/>
          <a:stretch>
            <a:fillRect/>
          </a:stretch>
        </p:blipFill>
        <p:spPr>
          <a:xfrm>
            <a:off x="8702675" y="6416675"/>
            <a:ext cx="304800" cy="304800"/>
          </a:xfrm>
          <a:prstGeom prst="rect">
            <a:avLst/>
          </a:prstGeom>
        </p:spPr>
      </p:pic>
    </p:spTree>
  </p:cSld>
  <p:clrMapOvr>
    <a:masterClrMapping/>
  </p:clrMapOvr>
  <p:transition advTm="142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a:t>4. </a:t>
            </a:r>
            <a:r>
              <a:rPr lang="en-US" dirty="0"/>
              <a:t>Drag the Quick Launch bar to the </a:t>
            </a:r>
            <a:r>
              <a:rPr lang="en-US" dirty="0" smtClean="0"/>
              <a:t>left side </a:t>
            </a:r>
            <a:r>
              <a:rPr lang="en-US" dirty="0"/>
              <a:t>of the task bar. If you cannot move the Quick Launch bar, right-click the taskbar again, and make sure that the </a:t>
            </a:r>
            <a:r>
              <a:rPr lang="en-US" b="1" dirty="0"/>
              <a:t>Lock the taskbar</a:t>
            </a:r>
            <a:r>
              <a:rPr lang="en-US" dirty="0"/>
              <a:t> option is cleared . </a:t>
            </a:r>
          </a:p>
          <a:p>
            <a:pPr>
              <a:buNone/>
            </a:pPr>
            <a:r>
              <a:rPr lang="en-US" b="1" dirty="0"/>
              <a:t>Tip: </a:t>
            </a:r>
            <a:r>
              <a:rPr lang="en-US" dirty="0"/>
              <a:t>Move the cursor horizontally.</a:t>
            </a:r>
          </a:p>
          <a:p>
            <a:endParaRPr lang="en-US" dirty="0"/>
          </a:p>
        </p:txBody>
      </p:sp>
      <p:pic>
        <p:nvPicPr>
          <p:cNvPr id="4" name="Picture 3" descr="Graphic 4"/>
          <p:cNvPicPr/>
          <p:nvPr/>
        </p:nvPicPr>
        <p:blipFill>
          <a:blip r:embed="rId4" cstate="print"/>
          <a:srcRect/>
          <a:stretch>
            <a:fillRect/>
          </a:stretch>
        </p:blipFill>
        <p:spPr bwMode="auto">
          <a:xfrm>
            <a:off x="609600" y="3657600"/>
            <a:ext cx="7924800" cy="2438400"/>
          </a:xfrm>
          <a:prstGeom prst="rect">
            <a:avLst/>
          </a:prstGeom>
          <a:noFill/>
          <a:ln w="9525">
            <a:noFill/>
            <a:miter lim="800000"/>
            <a:headEnd/>
            <a:tailEnd/>
          </a:ln>
        </p:spPr>
      </p:pic>
      <p:pic>
        <p:nvPicPr>
          <p:cNvPr id="6" name="~PP3001.WAV">
            <a:hlinkClick r:id="" action="ppaction://media"/>
          </p:cNvPr>
          <p:cNvPicPr>
            <a:picLocks noRot="1" noChangeAspect="1"/>
          </p:cNvPicPr>
          <p:nvPr>
            <a:wavAudioFile r:embed="rId1" name="~PP3001.WAV"/>
          </p:nvPr>
        </p:nvPicPr>
        <p:blipFill>
          <a:blip r:embed="rId5" cstate="print"/>
          <a:stretch>
            <a:fillRect/>
          </a:stretch>
        </p:blipFill>
        <p:spPr>
          <a:xfrm>
            <a:off x="8702675" y="6416675"/>
            <a:ext cx="304800" cy="304800"/>
          </a:xfrm>
          <a:prstGeom prst="rect">
            <a:avLst/>
          </a:prstGeom>
        </p:spPr>
      </p:pic>
    </p:spTree>
  </p:cSld>
  <p:clrMapOvr>
    <a:masterClrMapping/>
  </p:clrMapOvr>
  <p:transition advTm="216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a:t>5. </a:t>
            </a:r>
            <a:r>
              <a:rPr lang="en-US" dirty="0"/>
              <a:t>If you prefer big icons in the Quick Launch bar, right-click an empty area of the </a:t>
            </a:r>
            <a:r>
              <a:rPr lang="en-US" b="1" dirty="0"/>
              <a:t>Quick Launch</a:t>
            </a:r>
            <a:r>
              <a:rPr lang="en-US" dirty="0"/>
              <a:t> bar, point to </a:t>
            </a:r>
            <a:r>
              <a:rPr lang="en-US" b="1" dirty="0"/>
              <a:t>View</a:t>
            </a:r>
            <a:r>
              <a:rPr lang="en-US" dirty="0"/>
              <a:t>, and then click </a:t>
            </a:r>
            <a:r>
              <a:rPr lang="en-US" b="1" dirty="0"/>
              <a:t>Large Icons</a:t>
            </a:r>
            <a:r>
              <a:rPr lang="en-US" dirty="0"/>
              <a:t>.</a:t>
            </a:r>
          </a:p>
          <a:p>
            <a:endParaRPr lang="en-US" dirty="0"/>
          </a:p>
        </p:txBody>
      </p:sp>
      <p:pic>
        <p:nvPicPr>
          <p:cNvPr id="4" name="Picture 3" descr="Graphic 5"/>
          <p:cNvPicPr/>
          <p:nvPr/>
        </p:nvPicPr>
        <p:blipFill>
          <a:blip r:embed="rId4" cstate="print"/>
          <a:srcRect/>
          <a:stretch>
            <a:fillRect/>
          </a:stretch>
        </p:blipFill>
        <p:spPr bwMode="auto">
          <a:xfrm>
            <a:off x="609600" y="2514600"/>
            <a:ext cx="7696200" cy="4114800"/>
          </a:xfrm>
          <a:prstGeom prst="rect">
            <a:avLst/>
          </a:prstGeom>
          <a:noFill/>
          <a:ln w="9525">
            <a:noFill/>
            <a:miter lim="800000"/>
            <a:headEnd/>
            <a:tailEnd/>
          </a:ln>
        </p:spPr>
      </p:pic>
      <p:pic>
        <p:nvPicPr>
          <p:cNvPr id="6" name="~PP47.WAV">
            <a:hlinkClick r:id="" action="ppaction://media"/>
          </p:cNvPr>
          <p:cNvPicPr>
            <a:picLocks noRot="1" noChangeAspect="1"/>
          </p:cNvPicPr>
          <p:nvPr>
            <a:wavAudioFile r:embed="rId1" name="~PP47.WAV"/>
          </p:nvPr>
        </p:nvPicPr>
        <p:blipFill>
          <a:blip r:embed="rId5" cstate="print"/>
          <a:stretch>
            <a:fillRect/>
          </a:stretch>
        </p:blipFill>
        <p:spPr>
          <a:xfrm>
            <a:off x="8702675" y="6416675"/>
            <a:ext cx="304800" cy="304800"/>
          </a:xfrm>
          <a:prstGeom prst="rect">
            <a:avLst/>
          </a:prstGeom>
        </p:spPr>
      </p:pic>
    </p:spTree>
  </p:cSld>
  <p:clrMapOvr>
    <a:masterClrMapping/>
  </p:clrMapOvr>
  <p:transition advTm="215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2.1"/>
</p:tagLst>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3109</Words>
  <Application>Microsoft Office PowerPoint</Application>
  <PresentationFormat>On-screen Show (4:3)</PresentationFormat>
  <Paragraphs>201</Paragraphs>
  <Slides>33</Slides>
  <Notes>33</Notes>
  <HiddenSlides>0</HiddenSlides>
  <MMClips>32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Lowell Shatraw’s PC history?</vt:lpstr>
      <vt:lpstr>Interesting and Productive WIN 7 Hints &amp; Tips</vt:lpstr>
      <vt:lpstr>Today's Discussion</vt:lpstr>
      <vt:lpstr>Enable the Quick Launch bar in Windows 7</vt:lpstr>
      <vt:lpstr>STEPS TO ADD THE QUICK LAUNCH BAR</vt:lpstr>
      <vt:lpstr>Slide 6</vt:lpstr>
      <vt:lpstr>Slide 7</vt:lpstr>
      <vt:lpstr>Slide 8</vt:lpstr>
      <vt:lpstr>Slide 9</vt:lpstr>
      <vt:lpstr>Slide 10</vt:lpstr>
      <vt:lpstr>Slide 11</vt:lpstr>
      <vt:lpstr>Slide 12</vt:lpstr>
      <vt:lpstr>Rearrange System Tray Icons</vt:lpstr>
      <vt:lpstr>Create Keyboard Shortcuts for Programs</vt:lpstr>
      <vt:lpstr>Customize the Power Button</vt:lpstr>
      <vt:lpstr>How to Show AM / PM Symbols in System Tray Clock in Windows 7 </vt:lpstr>
      <vt:lpstr>Slide 17</vt:lpstr>
      <vt:lpstr>Slide 18</vt:lpstr>
      <vt:lpstr>Slide 19</vt:lpstr>
      <vt:lpstr>How to Enable More Simultaneous Downloads in IE 8 I’ve not tried this in other IE versions yet </vt:lpstr>
      <vt:lpstr>Slide 21</vt:lpstr>
      <vt:lpstr>Slide 22</vt:lpstr>
      <vt:lpstr>Slide 23</vt:lpstr>
      <vt:lpstr>Microsoft site to change IE8 to allow more downloads simultaneously.</vt:lpstr>
      <vt:lpstr>Resize the taskbar </vt:lpstr>
      <vt:lpstr>Open excel 2007 in separate window </vt:lpstr>
      <vt:lpstr>Problem Steps Recorder</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WIN 7 Hints &amp; Tips</dc:title>
  <dc:creator>lmshatraw</dc:creator>
  <cp:lastModifiedBy>lmshatraw</cp:lastModifiedBy>
  <cp:revision>211</cp:revision>
  <dcterms:created xsi:type="dcterms:W3CDTF">2011-09-24T12:56:52Z</dcterms:created>
  <dcterms:modified xsi:type="dcterms:W3CDTF">2011-10-08T12:32:18Z</dcterms:modified>
</cp:coreProperties>
</file>